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4" r:id="rId5"/>
    <p:sldId id="265" r:id="rId6"/>
    <p:sldId id="290" r:id="rId7"/>
    <p:sldId id="291" r:id="rId8"/>
    <p:sldId id="267" r:id="rId9"/>
    <p:sldId id="292" r:id="rId10"/>
    <p:sldId id="268" r:id="rId11"/>
    <p:sldId id="293" r:id="rId12"/>
    <p:sldId id="294" r:id="rId13"/>
    <p:sldId id="304" r:id="rId14"/>
    <p:sldId id="305" r:id="rId15"/>
    <p:sldId id="306" r:id="rId16"/>
    <p:sldId id="308" r:id="rId17"/>
    <p:sldId id="309" r:id="rId18"/>
    <p:sldId id="310" r:id="rId19"/>
    <p:sldId id="311" r:id="rId20"/>
    <p:sldId id="312" r:id="rId21"/>
    <p:sldId id="313" r:id="rId22"/>
    <p:sldId id="324" r:id="rId23"/>
    <p:sldId id="325" r:id="rId24"/>
    <p:sldId id="326" r:id="rId25"/>
    <p:sldId id="314" r:id="rId26"/>
    <p:sldId id="315" r:id="rId27"/>
    <p:sldId id="316" r:id="rId28"/>
    <p:sldId id="317" r:id="rId29"/>
    <p:sldId id="318" r:id="rId30"/>
    <p:sldId id="319" r:id="rId31"/>
    <p:sldId id="320" r:id="rId32"/>
    <p:sldId id="321" r:id="rId33"/>
    <p:sldId id="322" r:id="rId34"/>
    <p:sldId id="323" r:id="rId35"/>
    <p:sldId id="263" r:id="rId36"/>
  </p:sldIdLst>
  <p:sldSz cx="12192000" cy="6858000"/>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742" autoAdjust="0"/>
    <p:restoredTop sz="94660"/>
  </p:normalViewPr>
  <p:slideViewPr>
    <p:cSldViewPr snapToGrid="0">
      <p:cViewPr varScale="1">
        <p:scale>
          <a:sx n="75" d="100"/>
          <a:sy n="75" d="100"/>
        </p:scale>
        <p:origin x="-102" y="-82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4316A19-C6CA-C8B6-7C0D-0EC7C42E3F4B}"/>
              </a:ext>
            </a:extLst>
          </p:cNvPr>
          <p:cNvSpPr>
            <a:spLocks noGrp="1"/>
          </p:cNvSpPr>
          <p:nvPr>
            <p:ph type="ctrTitle"/>
          </p:nvPr>
        </p:nvSpPr>
        <p:spPr>
          <a:xfrm>
            <a:off x="1524000" y="1122363"/>
            <a:ext cx="9144000" cy="2387600"/>
          </a:xfrm>
        </p:spPr>
        <p:txBody>
          <a:bodyPr anchor="b"/>
          <a:lstStyle>
            <a:lvl1pPr algn="ctr">
              <a:defRPr sz="6000"/>
            </a:lvl1pPr>
          </a:lstStyle>
          <a:p>
            <a:r>
              <a:rPr lang="pt-PT"/>
              <a:t>Clique para editar o estilo de título do Modelo Global</a:t>
            </a:r>
          </a:p>
        </p:txBody>
      </p:sp>
      <p:sp>
        <p:nvSpPr>
          <p:cNvPr id="3" name="Subtítulo 2">
            <a:extLst>
              <a:ext uri="{FF2B5EF4-FFF2-40B4-BE49-F238E27FC236}">
                <a16:creationId xmlns:a16="http://schemas.microsoft.com/office/drawing/2014/main" xmlns="" id="{D44A82B3-3FF2-3D58-85AE-A8D726F230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PT"/>
              <a:t>Clique para editar o estilo de subtítulo do Modelo Global</a:t>
            </a:r>
          </a:p>
        </p:txBody>
      </p:sp>
      <p:sp>
        <p:nvSpPr>
          <p:cNvPr id="4" name="Marcador de Posição da Data 3">
            <a:extLst>
              <a:ext uri="{FF2B5EF4-FFF2-40B4-BE49-F238E27FC236}">
                <a16:creationId xmlns:a16="http://schemas.microsoft.com/office/drawing/2014/main" xmlns="" id="{EEA78CDB-12BA-0595-45E1-BF81F340DEFD}"/>
              </a:ext>
            </a:extLst>
          </p:cNvPr>
          <p:cNvSpPr>
            <a:spLocks noGrp="1"/>
          </p:cNvSpPr>
          <p:nvPr>
            <p:ph type="dt" sz="half" idx="10"/>
          </p:nvPr>
        </p:nvSpPr>
        <p:spPr/>
        <p:txBody>
          <a:bodyPr/>
          <a:lstStyle/>
          <a:p>
            <a:fld id="{4530AB4B-A986-456C-B702-DABCA6F89295}" type="datetimeFigureOut">
              <a:rPr lang="pt-PT" smtClean="0"/>
              <a:pPr/>
              <a:t>30/10/2023</a:t>
            </a:fld>
            <a:endParaRPr lang="pt-PT"/>
          </a:p>
        </p:txBody>
      </p:sp>
      <p:sp>
        <p:nvSpPr>
          <p:cNvPr id="5" name="Marcador de Posição do Rodapé 4">
            <a:extLst>
              <a:ext uri="{FF2B5EF4-FFF2-40B4-BE49-F238E27FC236}">
                <a16:creationId xmlns:a16="http://schemas.microsoft.com/office/drawing/2014/main" xmlns="" id="{FC4ACEEF-D550-3F12-A335-268C6E4F8028}"/>
              </a:ext>
            </a:extLst>
          </p:cNvPr>
          <p:cNvSpPr>
            <a:spLocks noGrp="1"/>
          </p:cNvSpPr>
          <p:nvPr>
            <p:ph type="ftr" sz="quarter" idx="11"/>
          </p:nvPr>
        </p:nvSpPr>
        <p:spPr/>
        <p:txBody>
          <a:bodyPr/>
          <a:lstStyle/>
          <a:p>
            <a:endParaRPr lang="pt-PT"/>
          </a:p>
        </p:txBody>
      </p:sp>
      <p:sp>
        <p:nvSpPr>
          <p:cNvPr id="6" name="Marcador de Posição do Número do Diapositivo 5">
            <a:extLst>
              <a:ext uri="{FF2B5EF4-FFF2-40B4-BE49-F238E27FC236}">
                <a16:creationId xmlns:a16="http://schemas.microsoft.com/office/drawing/2014/main" xmlns="" id="{CE1E2864-FF4A-0DE8-7276-4EA0FFC1D04B}"/>
              </a:ext>
            </a:extLst>
          </p:cNvPr>
          <p:cNvSpPr>
            <a:spLocks noGrp="1"/>
          </p:cNvSpPr>
          <p:nvPr>
            <p:ph type="sldNum" sz="quarter" idx="12"/>
          </p:nvPr>
        </p:nvSpPr>
        <p:spPr/>
        <p:txBody>
          <a:bodyPr/>
          <a:lstStyle/>
          <a:p>
            <a:fld id="{8621A84F-F620-4BAE-873D-2F333493D670}" type="slidenum">
              <a:rPr lang="pt-PT" smtClean="0"/>
              <a:pPr/>
              <a:t>‹nº›</a:t>
            </a:fld>
            <a:endParaRPr lang="pt-PT"/>
          </a:p>
        </p:txBody>
      </p:sp>
    </p:spTree>
    <p:extLst>
      <p:ext uri="{BB962C8B-B14F-4D97-AF65-F5344CB8AC3E}">
        <p14:creationId xmlns:p14="http://schemas.microsoft.com/office/powerpoint/2010/main" xmlns="" val="2971621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2E7104B-35F5-90B8-DDB0-BCA9CA7EAD1C}"/>
              </a:ext>
            </a:extLst>
          </p:cNvPr>
          <p:cNvSpPr>
            <a:spLocks noGrp="1"/>
          </p:cNvSpPr>
          <p:nvPr>
            <p:ph type="title"/>
          </p:nvPr>
        </p:nvSpPr>
        <p:spPr/>
        <p:txBody>
          <a:bodyPr/>
          <a:lstStyle/>
          <a:p>
            <a:r>
              <a:rPr lang="pt-PT"/>
              <a:t>Clique para editar o estilo de título do Modelo Global</a:t>
            </a:r>
          </a:p>
        </p:txBody>
      </p:sp>
      <p:sp>
        <p:nvSpPr>
          <p:cNvPr id="3" name="Marcador de Posição de Texto Vertical 2">
            <a:extLst>
              <a:ext uri="{FF2B5EF4-FFF2-40B4-BE49-F238E27FC236}">
                <a16:creationId xmlns:a16="http://schemas.microsoft.com/office/drawing/2014/main" xmlns="" id="{AF085932-BBDB-9C3A-590C-1D6E74D9D019}"/>
              </a:ext>
            </a:extLst>
          </p:cNvPr>
          <p:cNvSpPr>
            <a:spLocks noGrp="1"/>
          </p:cNvSpPr>
          <p:nvPr>
            <p:ph type="body" orient="vert" idx="1"/>
          </p:nvPr>
        </p:nvSpPr>
        <p:spPr/>
        <p:txBody>
          <a:bodyPr vert="eaVert"/>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a:extLst>
              <a:ext uri="{FF2B5EF4-FFF2-40B4-BE49-F238E27FC236}">
                <a16:creationId xmlns:a16="http://schemas.microsoft.com/office/drawing/2014/main" xmlns="" id="{5309533A-262F-E728-2BF6-6413133EDC11}"/>
              </a:ext>
            </a:extLst>
          </p:cNvPr>
          <p:cNvSpPr>
            <a:spLocks noGrp="1"/>
          </p:cNvSpPr>
          <p:nvPr>
            <p:ph type="dt" sz="half" idx="10"/>
          </p:nvPr>
        </p:nvSpPr>
        <p:spPr/>
        <p:txBody>
          <a:bodyPr/>
          <a:lstStyle/>
          <a:p>
            <a:fld id="{4530AB4B-A986-456C-B702-DABCA6F89295}" type="datetimeFigureOut">
              <a:rPr lang="pt-PT" smtClean="0"/>
              <a:pPr/>
              <a:t>30/10/2023</a:t>
            </a:fld>
            <a:endParaRPr lang="pt-PT"/>
          </a:p>
        </p:txBody>
      </p:sp>
      <p:sp>
        <p:nvSpPr>
          <p:cNvPr id="5" name="Marcador de Posição do Rodapé 4">
            <a:extLst>
              <a:ext uri="{FF2B5EF4-FFF2-40B4-BE49-F238E27FC236}">
                <a16:creationId xmlns:a16="http://schemas.microsoft.com/office/drawing/2014/main" xmlns="" id="{F805AC89-35B9-B963-0931-DA934858CD59}"/>
              </a:ext>
            </a:extLst>
          </p:cNvPr>
          <p:cNvSpPr>
            <a:spLocks noGrp="1"/>
          </p:cNvSpPr>
          <p:nvPr>
            <p:ph type="ftr" sz="quarter" idx="11"/>
          </p:nvPr>
        </p:nvSpPr>
        <p:spPr/>
        <p:txBody>
          <a:bodyPr/>
          <a:lstStyle/>
          <a:p>
            <a:endParaRPr lang="pt-PT"/>
          </a:p>
        </p:txBody>
      </p:sp>
      <p:sp>
        <p:nvSpPr>
          <p:cNvPr id="6" name="Marcador de Posição do Número do Diapositivo 5">
            <a:extLst>
              <a:ext uri="{FF2B5EF4-FFF2-40B4-BE49-F238E27FC236}">
                <a16:creationId xmlns:a16="http://schemas.microsoft.com/office/drawing/2014/main" xmlns="" id="{EF52A8FC-5DD8-40AD-FBBA-635D7C55B0B3}"/>
              </a:ext>
            </a:extLst>
          </p:cNvPr>
          <p:cNvSpPr>
            <a:spLocks noGrp="1"/>
          </p:cNvSpPr>
          <p:nvPr>
            <p:ph type="sldNum" sz="quarter" idx="12"/>
          </p:nvPr>
        </p:nvSpPr>
        <p:spPr/>
        <p:txBody>
          <a:bodyPr/>
          <a:lstStyle/>
          <a:p>
            <a:fld id="{8621A84F-F620-4BAE-873D-2F333493D670}" type="slidenum">
              <a:rPr lang="pt-PT" smtClean="0"/>
              <a:pPr/>
              <a:t>‹nº›</a:t>
            </a:fld>
            <a:endParaRPr lang="pt-PT"/>
          </a:p>
        </p:txBody>
      </p:sp>
    </p:spTree>
    <p:extLst>
      <p:ext uri="{BB962C8B-B14F-4D97-AF65-F5344CB8AC3E}">
        <p14:creationId xmlns:p14="http://schemas.microsoft.com/office/powerpoint/2010/main" xmlns="" val="1386403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xmlns="" id="{5201B552-264F-9067-4EA8-3CE9C2529311}"/>
              </a:ext>
            </a:extLst>
          </p:cNvPr>
          <p:cNvSpPr>
            <a:spLocks noGrp="1"/>
          </p:cNvSpPr>
          <p:nvPr>
            <p:ph type="title" orient="vert"/>
          </p:nvPr>
        </p:nvSpPr>
        <p:spPr>
          <a:xfrm>
            <a:off x="8724900" y="365125"/>
            <a:ext cx="2628900" cy="5811838"/>
          </a:xfrm>
        </p:spPr>
        <p:txBody>
          <a:bodyPr vert="eaVert"/>
          <a:lstStyle/>
          <a:p>
            <a:r>
              <a:rPr lang="pt-PT"/>
              <a:t>Clique para editar o estilo de título do Modelo Global</a:t>
            </a:r>
          </a:p>
        </p:txBody>
      </p:sp>
      <p:sp>
        <p:nvSpPr>
          <p:cNvPr id="3" name="Marcador de Posição de Texto Vertical 2">
            <a:extLst>
              <a:ext uri="{FF2B5EF4-FFF2-40B4-BE49-F238E27FC236}">
                <a16:creationId xmlns:a16="http://schemas.microsoft.com/office/drawing/2014/main" xmlns="" id="{26DC47F3-24D9-E514-07C6-0FEADAA49276}"/>
              </a:ext>
            </a:extLst>
          </p:cNvPr>
          <p:cNvSpPr>
            <a:spLocks noGrp="1"/>
          </p:cNvSpPr>
          <p:nvPr>
            <p:ph type="body" orient="vert" idx="1"/>
          </p:nvPr>
        </p:nvSpPr>
        <p:spPr>
          <a:xfrm>
            <a:off x="838200" y="365125"/>
            <a:ext cx="7734300" cy="5811838"/>
          </a:xfrm>
        </p:spPr>
        <p:txBody>
          <a:bodyPr vert="eaVert"/>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a:extLst>
              <a:ext uri="{FF2B5EF4-FFF2-40B4-BE49-F238E27FC236}">
                <a16:creationId xmlns:a16="http://schemas.microsoft.com/office/drawing/2014/main" xmlns="" id="{A379D351-F53F-FEE7-168A-36763C94ACED}"/>
              </a:ext>
            </a:extLst>
          </p:cNvPr>
          <p:cNvSpPr>
            <a:spLocks noGrp="1"/>
          </p:cNvSpPr>
          <p:nvPr>
            <p:ph type="dt" sz="half" idx="10"/>
          </p:nvPr>
        </p:nvSpPr>
        <p:spPr/>
        <p:txBody>
          <a:bodyPr/>
          <a:lstStyle/>
          <a:p>
            <a:fld id="{4530AB4B-A986-456C-B702-DABCA6F89295}" type="datetimeFigureOut">
              <a:rPr lang="pt-PT" smtClean="0"/>
              <a:pPr/>
              <a:t>30/10/2023</a:t>
            </a:fld>
            <a:endParaRPr lang="pt-PT"/>
          </a:p>
        </p:txBody>
      </p:sp>
      <p:sp>
        <p:nvSpPr>
          <p:cNvPr id="5" name="Marcador de Posição do Rodapé 4">
            <a:extLst>
              <a:ext uri="{FF2B5EF4-FFF2-40B4-BE49-F238E27FC236}">
                <a16:creationId xmlns:a16="http://schemas.microsoft.com/office/drawing/2014/main" xmlns="" id="{E9888190-21D9-8EDE-DB8A-EC71140506DF}"/>
              </a:ext>
            </a:extLst>
          </p:cNvPr>
          <p:cNvSpPr>
            <a:spLocks noGrp="1"/>
          </p:cNvSpPr>
          <p:nvPr>
            <p:ph type="ftr" sz="quarter" idx="11"/>
          </p:nvPr>
        </p:nvSpPr>
        <p:spPr/>
        <p:txBody>
          <a:bodyPr/>
          <a:lstStyle/>
          <a:p>
            <a:endParaRPr lang="pt-PT"/>
          </a:p>
        </p:txBody>
      </p:sp>
      <p:sp>
        <p:nvSpPr>
          <p:cNvPr id="6" name="Marcador de Posição do Número do Diapositivo 5">
            <a:extLst>
              <a:ext uri="{FF2B5EF4-FFF2-40B4-BE49-F238E27FC236}">
                <a16:creationId xmlns:a16="http://schemas.microsoft.com/office/drawing/2014/main" xmlns="" id="{7A9698B4-6C15-BDD0-0F7E-62081E5338D9}"/>
              </a:ext>
            </a:extLst>
          </p:cNvPr>
          <p:cNvSpPr>
            <a:spLocks noGrp="1"/>
          </p:cNvSpPr>
          <p:nvPr>
            <p:ph type="sldNum" sz="quarter" idx="12"/>
          </p:nvPr>
        </p:nvSpPr>
        <p:spPr/>
        <p:txBody>
          <a:bodyPr/>
          <a:lstStyle/>
          <a:p>
            <a:fld id="{8621A84F-F620-4BAE-873D-2F333493D670}" type="slidenum">
              <a:rPr lang="pt-PT" smtClean="0"/>
              <a:pPr/>
              <a:t>‹nº›</a:t>
            </a:fld>
            <a:endParaRPr lang="pt-PT"/>
          </a:p>
        </p:txBody>
      </p:sp>
    </p:spTree>
    <p:extLst>
      <p:ext uri="{BB962C8B-B14F-4D97-AF65-F5344CB8AC3E}">
        <p14:creationId xmlns:p14="http://schemas.microsoft.com/office/powerpoint/2010/main" xmlns="" val="1471626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t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1C82062-0953-4842-9D95-2C66DE584D61}"/>
              </a:ext>
            </a:extLst>
          </p:cNvPr>
          <p:cNvSpPr>
            <a:spLocks noGrp="1"/>
          </p:cNvSpPr>
          <p:nvPr>
            <p:ph type="title"/>
          </p:nvPr>
        </p:nvSpPr>
        <p:spPr/>
        <p:txBody>
          <a:bodyPr/>
          <a:lstStyle/>
          <a:p>
            <a:r>
              <a:rPr lang="pt-PT"/>
              <a:t>Clique para editar o estilo de título do Modelo Global</a:t>
            </a:r>
          </a:p>
        </p:txBody>
      </p:sp>
      <p:sp>
        <p:nvSpPr>
          <p:cNvPr id="3" name="Marcador de Posição de Conteúdo 2">
            <a:extLst>
              <a:ext uri="{FF2B5EF4-FFF2-40B4-BE49-F238E27FC236}">
                <a16:creationId xmlns:a16="http://schemas.microsoft.com/office/drawing/2014/main" xmlns="" id="{C822047F-E168-5AFB-252B-E0A00D11F88B}"/>
              </a:ext>
            </a:extLst>
          </p:cNvPr>
          <p:cNvSpPr>
            <a:spLocks noGrp="1"/>
          </p:cNvSpPr>
          <p:nvPr>
            <p:ph idx="1"/>
          </p:nvPr>
        </p:nvSpPr>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a:extLst>
              <a:ext uri="{FF2B5EF4-FFF2-40B4-BE49-F238E27FC236}">
                <a16:creationId xmlns:a16="http://schemas.microsoft.com/office/drawing/2014/main" xmlns="" id="{D9E4DBB4-225F-4CD5-0E5D-2E7DFAE99AC9}"/>
              </a:ext>
            </a:extLst>
          </p:cNvPr>
          <p:cNvSpPr>
            <a:spLocks noGrp="1"/>
          </p:cNvSpPr>
          <p:nvPr>
            <p:ph type="dt" sz="half" idx="10"/>
          </p:nvPr>
        </p:nvSpPr>
        <p:spPr/>
        <p:txBody>
          <a:bodyPr/>
          <a:lstStyle/>
          <a:p>
            <a:fld id="{4530AB4B-A986-456C-B702-DABCA6F89295}" type="datetimeFigureOut">
              <a:rPr lang="pt-PT" smtClean="0"/>
              <a:pPr/>
              <a:t>30/10/2023</a:t>
            </a:fld>
            <a:endParaRPr lang="pt-PT"/>
          </a:p>
        </p:txBody>
      </p:sp>
      <p:sp>
        <p:nvSpPr>
          <p:cNvPr id="5" name="Marcador de Posição do Rodapé 4">
            <a:extLst>
              <a:ext uri="{FF2B5EF4-FFF2-40B4-BE49-F238E27FC236}">
                <a16:creationId xmlns:a16="http://schemas.microsoft.com/office/drawing/2014/main" xmlns="" id="{99921063-A0C3-03F5-7BA6-DF5E6FDD7C16}"/>
              </a:ext>
            </a:extLst>
          </p:cNvPr>
          <p:cNvSpPr>
            <a:spLocks noGrp="1"/>
          </p:cNvSpPr>
          <p:nvPr>
            <p:ph type="ftr" sz="quarter" idx="11"/>
          </p:nvPr>
        </p:nvSpPr>
        <p:spPr/>
        <p:txBody>
          <a:bodyPr/>
          <a:lstStyle/>
          <a:p>
            <a:endParaRPr lang="pt-PT"/>
          </a:p>
        </p:txBody>
      </p:sp>
      <p:sp>
        <p:nvSpPr>
          <p:cNvPr id="6" name="Marcador de Posição do Número do Diapositivo 5">
            <a:extLst>
              <a:ext uri="{FF2B5EF4-FFF2-40B4-BE49-F238E27FC236}">
                <a16:creationId xmlns:a16="http://schemas.microsoft.com/office/drawing/2014/main" xmlns="" id="{6D3E92E3-7501-5555-3683-535443E1860C}"/>
              </a:ext>
            </a:extLst>
          </p:cNvPr>
          <p:cNvSpPr>
            <a:spLocks noGrp="1"/>
          </p:cNvSpPr>
          <p:nvPr>
            <p:ph type="sldNum" sz="quarter" idx="12"/>
          </p:nvPr>
        </p:nvSpPr>
        <p:spPr/>
        <p:txBody>
          <a:bodyPr/>
          <a:lstStyle/>
          <a:p>
            <a:fld id="{8621A84F-F620-4BAE-873D-2F333493D670}" type="slidenum">
              <a:rPr lang="pt-PT" smtClean="0"/>
              <a:pPr/>
              <a:t>‹nº›</a:t>
            </a:fld>
            <a:endParaRPr lang="pt-PT"/>
          </a:p>
        </p:txBody>
      </p:sp>
    </p:spTree>
    <p:extLst>
      <p:ext uri="{BB962C8B-B14F-4D97-AF65-F5344CB8AC3E}">
        <p14:creationId xmlns:p14="http://schemas.microsoft.com/office/powerpoint/2010/main" xmlns="" val="1604449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7E4D139-A5EC-1C38-48B1-02D032005A1F}"/>
              </a:ext>
            </a:extLst>
          </p:cNvPr>
          <p:cNvSpPr>
            <a:spLocks noGrp="1"/>
          </p:cNvSpPr>
          <p:nvPr>
            <p:ph type="title"/>
          </p:nvPr>
        </p:nvSpPr>
        <p:spPr>
          <a:xfrm>
            <a:off x="831850" y="1709738"/>
            <a:ext cx="10515600" cy="2852737"/>
          </a:xfrm>
        </p:spPr>
        <p:txBody>
          <a:bodyPr anchor="b"/>
          <a:lstStyle>
            <a:lvl1pPr>
              <a:defRPr sz="6000"/>
            </a:lvl1pPr>
          </a:lstStyle>
          <a:p>
            <a:r>
              <a:rPr lang="pt-PT"/>
              <a:t>Clique para editar o estilo de título do Modelo Global</a:t>
            </a:r>
          </a:p>
        </p:txBody>
      </p:sp>
      <p:sp>
        <p:nvSpPr>
          <p:cNvPr id="3" name="Marcador de Posição do Texto 2">
            <a:extLst>
              <a:ext uri="{FF2B5EF4-FFF2-40B4-BE49-F238E27FC236}">
                <a16:creationId xmlns:a16="http://schemas.microsoft.com/office/drawing/2014/main" xmlns="" id="{3E1879F0-90DF-9464-A5D4-543A4020C9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PT"/>
              <a:t>Clique para editar os estilos do texto de Modelo Global</a:t>
            </a:r>
          </a:p>
        </p:txBody>
      </p:sp>
      <p:sp>
        <p:nvSpPr>
          <p:cNvPr id="4" name="Marcador de Posição da Data 3">
            <a:extLst>
              <a:ext uri="{FF2B5EF4-FFF2-40B4-BE49-F238E27FC236}">
                <a16:creationId xmlns:a16="http://schemas.microsoft.com/office/drawing/2014/main" xmlns="" id="{BD630ECF-7F84-34C9-C7F2-30C5E18F4D60}"/>
              </a:ext>
            </a:extLst>
          </p:cNvPr>
          <p:cNvSpPr>
            <a:spLocks noGrp="1"/>
          </p:cNvSpPr>
          <p:nvPr>
            <p:ph type="dt" sz="half" idx="10"/>
          </p:nvPr>
        </p:nvSpPr>
        <p:spPr/>
        <p:txBody>
          <a:bodyPr/>
          <a:lstStyle/>
          <a:p>
            <a:fld id="{4530AB4B-A986-456C-B702-DABCA6F89295}" type="datetimeFigureOut">
              <a:rPr lang="pt-PT" smtClean="0"/>
              <a:pPr/>
              <a:t>30/10/2023</a:t>
            </a:fld>
            <a:endParaRPr lang="pt-PT"/>
          </a:p>
        </p:txBody>
      </p:sp>
      <p:sp>
        <p:nvSpPr>
          <p:cNvPr id="5" name="Marcador de Posição do Rodapé 4">
            <a:extLst>
              <a:ext uri="{FF2B5EF4-FFF2-40B4-BE49-F238E27FC236}">
                <a16:creationId xmlns:a16="http://schemas.microsoft.com/office/drawing/2014/main" xmlns="" id="{C7699E54-16D7-CC3C-E38E-B56BBA7545D6}"/>
              </a:ext>
            </a:extLst>
          </p:cNvPr>
          <p:cNvSpPr>
            <a:spLocks noGrp="1"/>
          </p:cNvSpPr>
          <p:nvPr>
            <p:ph type="ftr" sz="quarter" idx="11"/>
          </p:nvPr>
        </p:nvSpPr>
        <p:spPr/>
        <p:txBody>
          <a:bodyPr/>
          <a:lstStyle/>
          <a:p>
            <a:endParaRPr lang="pt-PT"/>
          </a:p>
        </p:txBody>
      </p:sp>
      <p:sp>
        <p:nvSpPr>
          <p:cNvPr id="6" name="Marcador de Posição do Número do Diapositivo 5">
            <a:extLst>
              <a:ext uri="{FF2B5EF4-FFF2-40B4-BE49-F238E27FC236}">
                <a16:creationId xmlns:a16="http://schemas.microsoft.com/office/drawing/2014/main" xmlns="" id="{42219085-A91B-0D6A-A592-901637ED7896}"/>
              </a:ext>
            </a:extLst>
          </p:cNvPr>
          <p:cNvSpPr>
            <a:spLocks noGrp="1"/>
          </p:cNvSpPr>
          <p:nvPr>
            <p:ph type="sldNum" sz="quarter" idx="12"/>
          </p:nvPr>
        </p:nvSpPr>
        <p:spPr/>
        <p:txBody>
          <a:bodyPr/>
          <a:lstStyle/>
          <a:p>
            <a:fld id="{8621A84F-F620-4BAE-873D-2F333493D670}" type="slidenum">
              <a:rPr lang="pt-PT" smtClean="0"/>
              <a:pPr/>
              <a:t>‹nº›</a:t>
            </a:fld>
            <a:endParaRPr lang="pt-PT"/>
          </a:p>
        </p:txBody>
      </p:sp>
    </p:spTree>
    <p:extLst>
      <p:ext uri="{BB962C8B-B14F-4D97-AF65-F5344CB8AC3E}">
        <p14:creationId xmlns:p14="http://schemas.microsoft.com/office/powerpoint/2010/main" xmlns="" val="3395266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F514844-FD79-5644-578E-08649DF8E81E}"/>
              </a:ext>
            </a:extLst>
          </p:cNvPr>
          <p:cNvSpPr>
            <a:spLocks noGrp="1"/>
          </p:cNvSpPr>
          <p:nvPr>
            <p:ph type="title"/>
          </p:nvPr>
        </p:nvSpPr>
        <p:spPr/>
        <p:txBody>
          <a:bodyPr/>
          <a:lstStyle/>
          <a:p>
            <a:r>
              <a:rPr lang="pt-PT"/>
              <a:t>Clique para editar o estilo de título do Modelo Global</a:t>
            </a:r>
          </a:p>
        </p:txBody>
      </p:sp>
      <p:sp>
        <p:nvSpPr>
          <p:cNvPr id="3" name="Marcador de Posição de Conteúdo 2">
            <a:extLst>
              <a:ext uri="{FF2B5EF4-FFF2-40B4-BE49-F238E27FC236}">
                <a16:creationId xmlns:a16="http://schemas.microsoft.com/office/drawing/2014/main" xmlns="" id="{63403C20-337C-6F16-BC4D-012E98E2A8B5}"/>
              </a:ext>
            </a:extLst>
          </p:cNvPr>
          <p:cNvSpPr>
            <a:spLocks noGrp="1"/>
          </p:cNvSpPr>
          <p:nvPr>
            <p:ph sz="half" idx="1"/>
          </p:nvPr>
        </p:nvSpPr>
        <p:spPr>
          <a:xfrm>
            <a:off x="838200" y="1825625"/>
            <a:ext cx="5181600" cy="435133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e Conteúdo 3">
            <a:extLst>
              <a:ext uri="{FF2B5EF4-FFF2-40B4-BE49-F238E27FC236}">
                <a16:creationId xmlns:a16="http://schemas.microsoft.com/office/drawing/2014/main" xmlns="" id="{0B562140-3E45-9370-C0F6-B392E4E972E4}"/>
              </a:ext>
            </a:extLst>
          </p:cNvPr>
          <p:cNvSpPr>
            <a:spLocks noGrp="1"/>
          </p:cNvSpPr>
          <p:nvPr>
            <p:ph sz="half" idx="2"/>
          </p:nvPr>
        </p:nvSpPr>
        <p:spPr>
          <a:xfrm>
            <a:off x="6172200" y="1825625"/>
            <a:ext cx="5181600" cy="435133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a Data 4">
            <a:extLst>
              <a:ext uri="{FF2B5EF4-FFF2-40B4-BE49-F238E27FC236}">
                <a16:creationId xmlns:a16="http://schemas.microsoft.com/office/drawing/2014/main" xmlns="" id="{4111D6A8-A6D5-7C77-D85D-5C5FD08A9A27}"/>
              </a:ext>
            </a:extLst>
          </p:cNvPr>
          <p:cNvSpPr>
            <a:spLocks noGrp="1"/>
          </p:cNvSpPr>
          <p:nvPr>
            <p:ph type="dt" sz="half" idx="10"/>
          </p:nvPr>
        </p:nvSpPr>
        <p:spPr/>
        <p:txBody>
          <a:bodyPr/>
          <a:lstStyle/>
          <a:p>
            <a:fld id="{4530AB4B-A986-456C-B702-DABCA6F89295}" type="datetimeFigureOut">
              <a:rPr lang="pt-PT" smtClean="0"/>
              <a:pPr/>
              <a:t>30/10/2023</a:t>
            </a:fld>
            <a:endParaRPr lang="pt-PT"/>
          </a:p>
        </p:txBody>
      </p:sp>
      <p:sp>
        <p:nvSpPr>
          <p:cNvPr id="6" name="Marcador de Posição do Rodapé 5">
            <a:extLst>
              <a:ext uri="{FF2B5EF4-FFF2-40B4-BE49-F238E27FC236}">
                <a16:creationId xmlns:a16="http://schemas.microsoft.com/office/drawing/2014/main" xmlns="" id="{0A15F394-62DA-BDA5-47C4-C223653486F2}"/>
              </a:ext>
            </a:extLst>
          </p:cNvPr>
          <p:cNvSpPr>
            <a:spLocks noGrp="1"/>
          </p:cNvSpPr>
          <p:nvPr>
            <p:ph type="ftr" sz="quarter" idx="11"/>
          </p:nvPr>
        </p:nvSpPr>
        <p:spPr/>
        <p:txBody>
          <a:bodyPr/>
          <a:lstStyle/>
          <a:p>
            <a:endParaRPr lang="pt-PT"/>
          </a:p>
        </p:txBody>
      </p:sp>
      <p:sp>
        <p:nvSpPr>
          <p:cNvPr id="7" name="Marcador de Posição do Número do Diapositivo 6">
            <a:extLst>
              <a:ext uri="{FF2B5EF4-FFF2-40B4-BE49-F238E27FC236}">
                <a16:creationId xmlns:a16="http://schemas.microsoft.com/office/drawing/2014/main" xmlns="" id="{275E09AB-CF7D-D5F1-4E8E-CDEB9BD31BE4}"/>
              </a:ext>
            </a:extLst>
          </p:cNvPr>
          <p:cNvSpPr>
            <a:spLocks noGrp="1"/>
          </p:cNvSpPr>
          <p:nvPr>
            <p:ph type="sldNum" sz="quarter" idx="12"/>
          </p:nvPr>
        </p:nvSpPr>
        <p:spPr/>
        <p:txBody>
          <a:bodyPr/>
          <a:lstStyle/>
          <a:p>
            <a:fld id="{8621A84F-F620-4BAE-873D-2F333493D670}" type="slidenum">
              <a:rPr lang="pt-PT" smtClean="0"/>
              <a:pPr/>
              <a:t>‹nº›</a:t>
            </a:fld>
            <a:endParaRPr lang="pt-PT"/>
          </a:p>
        </p:txBody>
      </p:sp>
    </p:spTree>
    <p:extLst>
      <p:ext uri="{BB962C8B-B14F-4D97-AF65-F5344CB8AC3E}">
        <p14:creationId xmlns:p14="http://schemas.microsoft.com/office/powerpoint/2010/main" xmlns="" val="1501112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30BFED7-A2D1-C1CB-FB64-CAFBE4501626}"/>
              </a:ext>
            </a:extLst>
          </p:cNvPr>
          <p:cNvSpPr>
            <a:spLocks noGrp="1"/>
          </p:cNvSpPr>
          <p:nvPr>
            <p:ph type="title"/>
          </p:nvPr>
        </p:nvSpPr>
        <p:spPr>
          <a:xfrm>
            <a:off x="839788" y="365125"/>
            <a:ext cx="10515600" cy="1325563"/>
          </a:xfrm>
        </p:spPr>
        <p:txBody>
          <a:bodyPr/>
          <a:lstStyle/>
          <a:p>
            <a:r>
              <a:rPr lang="pt-PT"/>
              <a:t>Clique para editar o estilo de título do Modelo Global</a:t>
            </a:r>
          </a:p>
        </p:txBody>
      </p:sp>
      <p:sp>
        <p:nvSpPr>
          <p:cNvPr id="3" name="Marcador de Posição do Texto 2">
            <a:extLst>
              <a:ext uri="{FF2B5EF4-FFF2-40B4-BE49-F238E27FC236}">
                <a16:creationId xmlns:a16="http://schemas.microsoft.com/office/drawing/2014/main" xmlns="" id="{67279D1B-CF3F-BA38-A43C-7435390091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4" name="Marcador de Posição de Conteúdo 3">
            <a:extLst>
              <a:ext uri="{FF2B5EF4-FFF2-40B4-BE49-F238E27FC236}">
                <a16:creationId xmlns:a16="http://schemas.microsoft.com/office/drawing/2014/main" xmlns="" id="{EF2937F7-D8CD-C9D7-7F42-708329C7C88A}"/>
              </a:ext>
            </a:extLst>
          </p:cNvPr>
          <p:cNvSpPr>
            <a:spLocks noGrp="1"/>
          </p:cNvSpPr>
          <p:nvPr>
            <p:ph sz="half" idx="2"/>
          </p:nvPr>
        </p:nvSpPr>
        <p:spPr>
          <a:xfrm>
            <a:off x="839788" y="2505075"/>
            <a:ext cx="5157787" cy="368458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o Texto 4">
            <a:extLst>
              <a:ext uri="{FF2B5EF4-FFF2-40B4-BE49-F238E27FC236}">
                <a16:creationId xmlns:a16="http://schemas.microsoft.com/office/drawing/2014/main" xmlns="" id="{003EF525-7A4A-17D0-D982-BF82FB7C68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6" name="Marcador de Posição de Conteúdo 5">
            <a:extLst>
              <a:ext uri="{FF2B5EF4-FFF2-40B4-BE49-F238E27FC236}">
                <a16:creationId xmlns:a16="http://schemas.microsoft.com/office/drawing/2014/main" xmlns="" id="{5D82FAC9-F448-2917-0FF3-4AB7CC3E390A}"/>
              </a:ext>
            </a:extLst>
          </p:cNvPr>
          <p:cNvSpPr>
            <a:spLocks noGrp="1"/>
          </p:cNvSpPr>
          <p:nvPr>
            <p:ph sz="quarter" idx="4"/>
          </p:nvPr>
        </p:nvSpPr>
        <p:spPr>
          <a:xfrm>
            <a:off x="6172200" y="2505075"/>
            <a:ext cx="5183188" cy="368458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7" name="Marcador de Posição da Data 6">
            <a:extLst>
              <a:ext uri="{FF2B5EF4-FFF2-40B4-BE49-F238E27FC236}">
                <a16:creationId xmlns:a16="http://schemas.microsoft.com/office/drawing/2014/main" xmlns="" id="{ACD24A53-03F8-9E71-E498-A5151D78422A}"/>
              </a:ext>
            </a:extLst>
          </p:cNvPr>
          <p:cNvSpPr>
            <a:spLocks noGrp="1"/>
          </p:cNvSpPr>
          <p:nvPr>
            <p:ph type="dt" sz="half" idx="10"/>
          </p:nvPr>
        </p:nvSpPr>
        <p:spPr/>
        <p:txBody>
          <a:bodyPr/>
          <a:lstStyle/>
          <a:p>
            <a:fld id="{4530AB4B-A986-456C-B702-DABCA6F89295}" type="datetimeFigureOut">
              <a:rPr lang="pt-PT" smtClean="0"/>
              <a:pPr/>
              <a:t>30/10/2023</a:t>
            </a:fld>
            <a:endParaRPr lang="pt-PT"/>
          </a:p>
        </p:txBody>
      </p:sp>
      <p:sp>
        <p:nvSpPr>
          <p:cNvPr id="8" name="Marcador de Posição do Rodapé 7">
            <a:extLst>
              <a:ext uri="{FF2B5EF4-FFF2-40B4-BE49-F238E27FC236}">
                <a16:creationId xmlns:a16="http://schemas.microsoft.com/office/drawing/2014/main" xmlns="" id="{957179A5-95EC-8F44-6AB8-9AD0600A198A}"/>
              </a:ext>
            </a:extLst>
          </p:cNvPr>
          <p:cNvSpPr>
            <a:spLocks noGrp="1"/>
          </p:cNvSpPr>
          <p:nvPr>
            <p:ph type="ftr" sz="quarter" idx="11"/>
          </p:nvPr>
        </p:nvSpPr>
        <p:spPr/>
        <p:txBody>
          <a:bodyPr/>
          <a:lstStyle/>
          <a:p>
            <a:endParaRPr lang="pt-PT"/>
          </a:p>
        </p:txBody>
      </p:sp>
      <p:sp>
        <p:nvSpPr>
          <p:cNvPr id="9" name="Marcador de Posição do Número do Diapositivo 8">
            <a:extLst>
              <a:ext uri="{FF2B5EF4-FFF2-40B4-BE49-F238E27FC236}">
                <a16:creationId xmlns:a16="http://schemas.microsoft.com/office/drawing/2014/main" xmlns="" id="{C9D86DB4-DAE6-5C89-5AC8-75F4BE8AC53E}"/>
              </a:ext>
            </a:extLst>
          </p:cNvPr>
          <p:cNvSpPr>
            <a:spLocks noGrp="1"/>
          </p:cNvSpPr>
          <p:nvPr>
            <p:ph type="sldNum" sz="quarter" idx="12"/>
          </p:nvPr>
        </p:nvSpPr>
        <p:spPr/>
        <p:txBody>
          <a:bodyPr/>
          <a:lstStyle/>
          <a:p>
            <a:fld id="{8621A84F-F620-4BAE-873D-2F333493D670}" type="slidenum">
              <a:rPr lang="pt-PT" smtClean="0"/>
              <a:pPr/>
              <a:t>‹nº›</a:t>
            </a:fld>
            <a:endParaRPr lang="pt-PT"/>
          </a:p>
        </p:txBody>
      </p:sp>
    </p:spTree>
    <p:extLst>
      <p:ext uri="{BB962C8B-B14F-4D97-AF65-F5344CB8AC3E}">
        <p14:creationId xmlns:p14="http://schemas.microsoft.com/office/powerpoint/2010/main" xmlns="" val="1981771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585613D-3C0B-1CC2-13AC-91A1DA2F614F}"/>
              </a:ext>
            </a:extLst>
          </p:cNvPr>
          <p:cNvSpPr>
            <a:spLocks noGrp="1"/>
          </p:cNvSpPr>
          <p:nvPr>
            <p:ph type="title"/>
          </p:nvPr>
        </p:nvSpPr>
        <p:spPr/>
        <p:txBody>
          <a:bodyPr/>
          <a:lstStyle/>
          <a:p>
            <a:r>
              <a:rPr lang="pt-PT"/>
              <a:t>Clique para editar o estilo de título do Modelo Global</a:t>
            </a:r>
          </a:p>
        </p:txBody>
      </p:sp>
      <p:sp>
        <p:nvSpPr>
          <p:cNvPr id="3" name="Marcador de Posição da Data 2">
            <a:extLst>
              <a:ext uri="{FF2B5EF4-FFF2-40B4-BE49-F238E27FC236}">
                <a16:creationId xmlns:a16="http://schemas.microsoft.com/office/drawing/2014/main" xmlns="" id="{6CDE113A-C74D-8843-CE16-114A3746E2BF}"/>
              </a:ext>
            </a:extLst>
          </p:cNvPr>
          <p:cNvSpPr>
            <a:spLocks noGrp="1"/>
          </p:cNvSpPr>
          <p:nvPr>
            <p:ph type="dt" sz="half" idx="10"/>
          </p:nvPr>
        </p:nvSpPr>
        <p:spPr/>
        <p:txBody>
          <a:bodyPr/>
          <a:lstStyle/>
          <a:p>
            <a:fld id="{4530AB4B-A986-456C-B702-DABCA6F89295}" type="datetimeFigureOut">
              <a:rPr lang="pt-PT" smtClean="0"/>
              <a:pPr/>
              <a:t>30/10/2023</a:t>
            </a:fld>
            <a:endParaRPr lang="pt-PT"/>
          </a:p>
        </p:txBody>
      </p:sp>
      <p:sp>
        <p:nvSpPr>
          <p:cNvPr id="4" name="Marcador de Posição do Rodapé 3">
            <a:extLst>
              <a:ext uri="{FF2B5EF4-FFF2-40B4-BE49-F238E27FC236}">
                <a16:creationId xmlns:a16="http://schemas.microsoft.com/office/drawing/2014/main" xmlns="" id="{8F1B33F5-47E2-5839-883D-1FBC99DF3845}"/>
              </a:ext>
            </a:extLst>
          </p:cNvPr>
          <p:cNvSpPr>
            <a:spLocks noGrp="1"/>
          </p:cNvSpPr>
          <p:nvPr>
            <p:ph type="ftr" sz="quarter" idx="11"/>
          </p:nvPr>
        </p:nvSpPr>
        <p:spPr/>
        <p:txBody>
          <a:bodyPr/>
          <a:lstStyle/>
          <a:p>
            <a:endParaRPr lang="pt-PT"/>
          </a:p>
        </p:txBody>
      </p:sp>
      <p:sp>
        <p:nvSpPr>
          <p:cNvPr id="5" name="Marcador de Posição do Número do Diapositivo 4">
            <a:extLst>
              <a:ext uri="{FF2B5EF4-FFF2-40B4-BE49-F238E27FC236}">
                <a16:creationId xmlns:a16="http://schemas.microsoft.com/office/drawing/2014/main" xmlns="" id="{989C3793-C812-B912-1167-927A0A99378A}"/>
              </a:ext>
            </a:extLst>
          </p:cNvPr>
          <p:cNvSpPr>
            <a:spLocks noGrp="1"/>
          </p:cNvSpPr>
          <p:nvPr>
            <p:ph type="sldNum" sz="quarter" idx="12"/>
          </p:nvPr>
        </p:nvSpPr>
        <p:spPr/>
        <p:txBody>
          <a:bodyPr/>
          <a:lstStyle/>
          <a:p>
            <a:fld id="{8621A84F-F620-4BAE-873D-2F333493D670}" type="slidenum">
              <a:rPr lang="pt-PT" smtClean="0"/>
              <a:pPr/>
              <a:t>‹nº›</a:t>
            </a:fld>
            <a:endParaRPr lang="pt-PT"/>
          </a:p>
        </p:txBody>
      </p:sp>
    </p:spTree>
    <p:extLst>
      <p:ext uri="{BB962C8B-B14F-4D97-AF65-F5344CB8AC3E}">
        <p14:creationId xmlns:p14="http://schemas.microsoft.com/office/powerpoint/2010/main" xmlns="" val="4143734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a:extLst>
              <a:ext uri="{FF2B5EF4-FFF2-40B4-BE49-F238E27FC236}">
                <a16:creationId xmlns:a16="http://schemas.microsoft.com/office/drawing/2014/main" xmlns="" id="{68700782-941D-151A-BABA-8A45090F0D14}"/>
              </a:ext>
            </a:extLst>
          </p:cNvPr>
          <p:cNvSpPr>
            <a:spLocks noGrp="1"/>
          </p:cNvSpPr>
          <p:nvPr>
            <p:ph type="dt" sz="half" idx="10"/>
          </p:nvPr>
        </p:nvSpPr>
        <p:spPr/>
        <p:txBody>
          <a:bodyPr/>
          <a:lstStyle/>
          <a:p>
            <a:fld id="{4530AB4B-A986-456C-B702-DABCA6F89295}" type="datetimeFigureOut">
              <a:rPr lang="pt-PT" smtClean="0"/>
              <a:pPr/>
              <a:t>30/10/2023</a:t>
            </a:fld>
            <a:endParaRPr lang="pt-PT"/>
          </a:p>
        </p:txBody>
      </p:sp>
      <p:sp>
        <p:nvSpPr>
          <p:cNvPr id="3" name="Marcador de Posição do Rodapé 2">
            <a:extLst>
              <a:ext uri="{FF2B5EF4-FFF2-40B4-BE49-F238E27FC236}">
                <a16:creationId xmlns:a16="http://schemas.microsoft.com/office/drawing/2014/main" xmlns="" id="{B55D1AF3-6FF0-5B70-99FE-097386D52C52}"/>
              </a:ext>
            </a:extLst>
          </p:cNvPr>
          <p:cNvSpPr>
            <a:spLocks noGrp="1"/>
          </p:cNvSpPr>
          <p:nvPr>
            <p:ph type="ftr" sz="quarter" idx="11"/>
          </p:nvPr>
        </p:nvSpPr>
        <p:spPr/>
        <p:txBody>
          <a:bodyPr/>
          <a:lstStyle/>
          <a:p>
            <a:endParaRPr lang="pt-PT"/>
          </a:p>
        </p:txBody>
      </p:sp>
      <p:sp>
        <p:nvSpPr>
          <p:cNvPr id="4" name="Marcador de Posição do Número do Diapositivo 3">
            <a:extLst>
              <a:ext uri="{FF2B5EF4-FFF2-40B4-BE49-F238E27FC236}">
                <a16:creationId xmlns:a16="http://schemas.microsoft.com/office/drawing/2014/main" xmlns="" id="{5F95B592-5DE0-F262-FFA2-ADF138689806}"/>
              </a:ext>
            </a:extLst>
          </p:cNvPr>
          <p:cNvSpPr>
            <a:spLocks noGrp="1"/>
          </p:cNvSpPr>
          <p:nvPr>
            <p:ph type="sldNum" sz="quarter" idx="12"/>
          </p:nvPr>
        </p:nvSpPr>
        <p:spPr/>
        <p:txBody>
          <a:bodyPr/>
          <a:lstStyle/>
          <a:p>
            <a:fld id="{8621A84F-F620-4BAE-873D-2F333493D670}" type="slidenum">
              <a:rPr lang="pt-PT" smtClean="0"/>
              <a:pPr/>
              <a:t>‹nº›</a:t>
            </a:fld>
            <a:endParaRPr lang="pt-PT"/>
          </a:p>
        </p:txBody>
      </p:sp>
    </p:spTree>
    <p:extLst>
      <p:ext uri="{BB962C8B-B14F-4D97-AF65-F5344CB8AC3E}">
        <p14:creationId xmlns:p14="http://schemas.microsoft.com/office/powerpoint/2010/main" xmlns="" val="3008463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25B0690-ABC1-2E8C-9815-D9461B3B64A5}"/>
              </a:ext>
            </a:extLst>
          </p:cNvPr>
          <p:cNvSpPr>
            <a:spLocks noGrp="1"/>
          </p:cNvSpPr>
          <p:nvPr>
            <p:ph type="title"/>
          </p:nvPr>
        </p:nvSpPr>
        <p:spPr>
          <a:xfrm>
            <a:off x="839788" y="457200"/>
            <a:ext cx="3932237" cy="1600200"/>
          </a:xfrm>
        </p:spPr>
        <p:txBody>
          <a:bodyPr anchor="b"/>
          <a:lstStyle>
            <a:lvl1pPr>
              <a:defRPr sz="3200"/>
            </a:lvl1pPr>
          </a:lstStyle>
          <a:p>
            <a:r>
              <a:rPr lang="pt-PT"/>
              <a:t>Clique para editar o estilo de título do Modelo Global</a:t>
            </a:r>
          </a:p>
        </p:txBody>
      </p:sp>
      <p:sp>
        <p:nvSpPr>
          <p:cNvPr id="3" name="Marcador de Posição de Conteúdo 2">
            <a:extLst>
              <a:ext uri="{FF2B5EF4-FFF2-40B4-BE49-F238E27FC236}">
                <a16:creationId xmlns:a16="http://schemas.microsoft.com/office/drawing/2014/main" xmlns="" id="{632BB187-39A3-EBA4-474D-B166DED44F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o Texto 3">
            <a:extLst>
              <a:ext uri="{FF2B5EF4-FFF2-40B4-BE49-F238E27FC236}">
                <a16:creationId xmlns:a16="http://schemas.microsoft.com/office/drawing/2014/main" xmlns="" id="{C45F5520-5BC9-E477-D9F9-CA8A0D165A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5" name="Marcador de Posição da Data 4">
            <a:extLst>
              <a:ext uri="{FF2B5EF4-FFF2-40B4-BE49-F238E27FC236}">
                <a16:creationId xmlns:a16="http://schemas.microsoft.com/office/drawing/2014/main" xmlns="" id="{559A623B-8978-2ECE-3CBA-87BCBD4AD63B}"/>
              </a:ext>
            </a:extLst>
          </p:cNvPr>
          <p:cNvSpPr>
            <a:spLocks noGrp="1"/>
          </p:cNvSpPr>
          <p:nvPr>
            <p:ph type="dt" sz="half" idx="10"/>
          </p:nvPr>
        </p:nvSpPr>
        <p:spPr/>
        <p:txBody>
          <a:bodyPr/>
          <a:lstStyle/>
          <a:p>
            <a:fld id="{4530AB4B-A986-456C-B702-DABCA6F89295}" type="datetimeFigureOut">
              <a:rPr lang="pt-PT" smtClean="0"/>
              <a:pPr/>
              <a:t>30/10/2023</a:t>
            </a:fld>
            <a:endParaRPr lang="pt-PT"/>
          </a:p>
        </p:txBody>
      </p:sp>
      <p:sp>
        <p:nvSpPr>
          <p:cNvPr id="6" name="Marcador de Posição do Rodapé 5">
            <a:extLst>
              <a:ext uri="{FF2B5EF4-FFF2-40B4-BE49-F238E27FC236}">
                <a16:creationId xmlns:a16="http://schemas.microsoft.com/office/drawing/2014/main" xmlns="" id="{C83CCA53-7F99-709A-2518-830B7DEFCAC2}"/>
              </a:ext>
            </a:extLst>
          </p:cNvPr>
          <p:cNvSpPr>
            <a:spLocks noGrp="1"/>
          </p:cNvSpPr>
          <p:nvPr>
            <p:ph type="ftr" sz="quarter" idx="11"/>
          </p:nvPr>
        </p:nvSpPr>
        <p:spPr/>
        <p:txBody>
          <a:bodyPr/>
          <a:lstStyle/>
          <a:p>
            <a:endParaRPr lang="pt-PT"/>
          </a:p>
        </p:txBody>
      </p:sp>
      <p:sp>
        <p:nvSpPr>
          <p:cNvPr id="7" name="Marcador de Posição do Número do Diapositivo 6">
            <a:extLst>
              <a:ext uri="{FF2B5EF4-FFF2-40B4-BE49-F238E27FC236}">
                <a16:creationId xmlns:a16="http://schemas.microsoft.com/office/drawing/2014/main" xmlns="" id="{2D3174A6-F243-98A7-47AD-A0FA3DD2456C}"/>
              </a:ext>
            </a:extLst>
          </p:cNvPr>
          <p:cNvSpPr>
            <a:spLocks noGrp="1"/>
          </p:cNvSpPr>
          <p:nvPr>
            <p:ph type="sldNum" sz="quarter" idx="12"/>
          </p:nvPr>
        </p:nvSpPr>
        <p:spPr/>
        <p:txBody>
          <a:bodyPr/>
          <a:lstStyle/>
          <a:p>
            <a:fld id="{8621A84F-F620-4BAE-873D-2F333493D670}" type="slidenum">
              <a:rPr lang="pt-PT" smtClean="0"/>
              <a:pPr/>
              <a:t>‹nº›</a:t>
            </a:fld>
            <a:endParaRPr lang="pt-PT"/>
          </a:p>
        </p:txBody>
      </p:sp>
    </p:spTree>
    <p:extLst>
      <p:ext uri="{BB962C8B-B14F-4D97-AF65-F5344CB8AC3E}">
        <p14:creationId xmlns:p14="http://schemas.microsoft.com/office/powerpoint/2010/main" xmlns="" val="4265414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97BBB33-3E3C-133E-9B87-C5349CB5FB95}"/>
              </a:ext>
            </a:extLst>
          </p:cNvPr>
          <p:cNvSpPr>
            <a:spLocks noGrp="1"/>
          </p:cNvSpPr>
          <p:nvPr>
            <p:ph type="title"/>
          </p:nvPr>
        </p:nvSpPr>
        <p:spPr>
          <a:xfrm>
            <a:off x="839788" y="457200"/>
            <a:ext cx="3932237" cy="1600200"/>
          </a:xfrm>
        </p:spPr>
        <p:txBody>
          <a:bodyPr anchor="b"/>
          <a:lstStyle>
            <a:lvl1pPr>
              <a:defRPr sz="3200"/>
            </a:lvl1pPr>
          </a:lstStyle>
          <a:p>
            <a:r>
              <a:rPr lang="pt-PT"/>
              <a:t>Clique para editar o estilo de título do Modelo Global</a:t>
            </a:r>
          </a:p>
        </p:txBody>
      </p:sp>
      <p:sp>
        <p:nvSpPr>
          <p:cNvPr id="3" name="Marcador de Posição da Imagem 2">
            <a:extLst>
              <a:ext uri="{FF2B5EF4-FFF2-40B4-BE49-F238E27FC236}">
                <a16:creationId xmlns:a16="http://schemas.microsoft.com/office/drawing/2014/main" xmlns="" id="{F34EAA2E-A74D-8248-4F51-71B1516235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Marcador de Posição do Texto 3">
            <a:extLst>
              <a:ext uri="{FF2B5EF4-FFF2-40B4-BE49-F238E27FC236}">
                <a16:creationId xmlns:a16="http://schemas.microsoft.com/office/drawing/2014/main" xmlns="" id="{30D7A709-4CE8-473B-E8B7-4F9D037983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5" name="Marcador de Posição da Data 4">
            <a:extLst>
              <a:ext uri="{FF2B5EF4-FFF2-40B4-BE49-F238E27FC236}">
                <a16:creationId xmlns:a16="http://schemas.microsoft.com/office/drawing/2014/main" xmlns="" id="{8F54E739-4435-85F9-0125-E38946981C8E}"/>
              </a:ext>
            </a:extLst>
          </p:cNvPr>
          <p:cNvSpPr>
            <a:spLocks noGrp="1"/>
          </p:cNvSpPr>
          <p:nvPr>
            <p:ph type="dt" sz="half" idx="10"/>
          </p:nvPr>
        </p:nvSpPr>
        <p:spPr/>
        <p:txBody>
          <a:bodyPr/>
          <a:lstStyle/>
          <a:p>
            <a:fld id="{4530AB4B-A986-456C-B702-DABCA6F89295}" type="datetimeFigureOut">
              <a:rPr lang="pt-PT" smtClean="0"/>
              <a:pPr/>
              <a:t>30/10/2023</a:t>
            </a:fld>
            <a:endParaRPr lang="pt-PT"/>
          </a:p>
        </p:txBody>
      </p:sp>
      <p:sp>
        <p:nvSpPr>
          <p:cNvPr id="6" name="Marcador de Posição do Rodapé 5">
            <a:extLst>
              <a:ext uri="{FF2B5EF4-FFF2-40B4-BE49-F238E27FC236}">
                <a16:creationId xmlns:a16="http://schemas.microsoft.com/office/drawing/2014/main" xmlns="" id="{A156F8E6-3EDC-9416-3140-E86A92EA69A4}"/>
              </a:ext>
            </a:extLst>
          </p:cNvPr>
          <p:cNvSpPr>
            <a:spLocks noGrp="1"/>
          </p:cNvSpPr>
          <p:nvPr>
            <p:ph type="ftr" sz="quarter" idx="11"/>
          </p:nvPr>
        </p:nvSpPr>
        <p:spPr/>
        <p:txBody>
          <a:bodyPr/>
          <a:lstStyle/>
          <a:p>
            <a:endParaRPr lang="pt-PT"/>
          </a:p>
        </p:txBody>
      </p:sp>
      <p:sp>
        <p:nvSpPr>
          <p:cNvPr id="7" name="Marcador de Posição do Número do Diapositivo 6">
            <a:extLst>
              <a:ext uri="{FF2B5EF4-FFF2-40B4-BE49-F238E27FC236}">
                <a16:creationId xmlns:a16="http://schemas.microsoft.com/office/drawing/2014/main" xmlns="" id="{54BAD264-2E20-7148-E398-426A3DD49C7A}"/>
              </a:ext>
            </a:extLst>
          </p:cNvPr>
          <p:cNvSpPr>
            <a:spLocks noGrp="1"/>
          </p:cNvSpPr>
          <p:nvPr>
            <p:ph type="sldNum" sz="quarter" idx="12"/>
          </p:nvPr>
        </p:nvSpPr>
        <p:spPr/>
        <p:txBody>
          <a:bodyPr/>
          <a:lstStyle/>
          <a:p>
            <a:fld id="{8621A84F-F620-4BAE-873D-2F333493D670}" type="slidenum">
              <a:rPr lang="pt-PT" smtClean="0"/>
              <a:pPr/>
              <a:t>‹nº›</a:t>
            </a:fld>
            <a:endParaRPr lang="pt-PT"/>
          </a:p>
        </p:txBody>
      </p:sp>
    </p:spTree>
    <p:extLst>
      <p:ext uri="{BB962C8B-B14F-4D97-AF65-F5344CB8AC3E}">
        <p14:creationId xmlns:p14="http://schemas.microsoft.com/office/powerpoint/2010/main" xmlns="" val="4050433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a:extLst>
              <a:ext uri="{FF2B5EF4-FFF2-40B4-BE49-F238E27FC236}">
                <a16:creationId xmlns:a16="http://schemas.microsoft.com/office/drawing/2014/main" xmlns="" id="{EE6644E6-738C-E448-A7C9-676A5463F2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PT"/>
              <a:t>Clique para editar o estilo de título do Modelo Global</a:t>
            </a:r>
          </a:p>
        </p:txBody>
      </p:sp>
      <p:sp>
        <p:nvSpPr>
          <p:cNvPr id="3" name="Marcador de Posição do Texto 2">
            <a:extLst>
              <a:ext uri="{FF2B5EF4-FFF2-40B4-BE49-F238E27FC236}">
                <a16:creationId xmlns:a16="http://schemas.microsoft.com/office/drawing/2014/main" xmlns="" id="{8EF88874-BAF3-C37A-F93A-85959A5A19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a:extLst>
              <a:ext uri="{FF2B5EF4-FFF2-40B4-BE49-F238E27FC236}">
                <a16:creationId xmlns:a16="http://schemas.microsoft.com/office/drawing/2014/main" xmlns="" id="{D4F6DE42-594A-E80C-C21D-3FA67EE92E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30AB4B-A986-456C-B702-DABCA6F89295}" type="datetimeFigureOut">
              <a:rPr lang="pt-PT" smtClean="0"/>
              <a:pPr/>
              <a:t>30/10/2023</a:t>
            </a:fld>
            <a:endParaRPr lang="pt-PT"/>
          </a:p>
        </p:txBody>
      </p:sp>
      <p:sp>
        <p:nvSpPr>
          <p:cNvPr id="5" name="Marcador de Posição do Rodapé 4">
            <a:extLst>
              <a:ext uri="{FF2B5EF4-FFF2-40B4-BE49-F238E27FC236}">
                <a16:creationId xmlns:a16="http://schemas.microsoft.com/office/drawing/2014/main" xmlns="" id="{4FD2161E-A1EA-E631-CB23-D551713583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Marcador de Posição do Número do Diapositivo 5">
            <a:extLst>
              <a:ext uri="{FF2B5EF4-FFF2-40B4-BE49-F238E27FC236}">
                <a16:creationId xmlns:a16="http://schemas.microsoft.com/office/drawing/2014/main" xmlns="" id="{5F62119A-C30E-30F7-B79D-AF0A0CDD3A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21A84F-F620-4BAE-873D-2F333493D670}" type="slidenum">
              <a:rPr lang="pt-PT" smtClean="0"/>
              <a:pPr/>
              <a:t>‹nº›</a:t>
            </a:fld>
            <a:endParaRPr lang="pt-PT"/>
          </a:p>
        </p:txBody>
      </p:sp>
    </p:spTree>
    <p:extLst>
      <p:ext uri="{BB962C8B-B14F-4D97-AF65-F5344CB8AC3E}">
        <p14:creationId xmlns:p14="http://schemas.microsoft.com/office/powerpoint/2010/main" xmlns="" val="19462512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mailto:e.empresa@oestecim.pt"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business.turismodeportugal.pt/pt/noticias/Paginas/portugal-events-novo-sistema-incentivos-2023-2024.aspx" TargetMode="External"/><Relationship Id="rId2" Type="http://schemas.openxmlformats.org/officeDocument/2006/relationships/hyperlink" Target="https://dre.pt/dre/detalhe/portaria/101-2023-211580658"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mailto:apoioaoempresario@turismodeportugal.pt"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business.turismodeportugal.pt/pt/noticias/Paginas/portugal-events-novo-sistema-incentivos-2023-2024.aspx" TargetMode="External"/><Relationship Id="rId2" Type="http://schemas.openxmlformats.org/officeDocument/2006/relationships/hyperlink" Target="https://dre.pt/dre/detalhe/portaria/101-2023-211580658"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s://www.bpfomento.pt/pt/catalogo/linha-de-apoio-ao-aumento-dos-custos-de-producao/"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www.iapmei.pt/PRODUTOS-E-SERVICOS/Incentivos-Financiamento/Sistemas-de-Incentivos/Concursos-abertos.aspx" TargetMode="External"/><Relationship Id="rId2" Type="http://schemas.openxmlformats.org/officeDocument/2006/relationships/hyperlink" Target="https://dre.pt/dre/detalhe/portaria/135-a-2022-181574723"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slide" Target="slide14.xml"/><Relationship Id="rId13" Type="http://schemas.openxmlformats.org/officeDocument/2006/relationships/slide" Target="slide34.xml"/><Relationship Id="rId3" Type="http://schemas.openxmlformats.org/officeDocument/2006/relationships/slide" Target="slide5.xml"/><Relationship Id="rId7" Type="http://schemas.openxmlformats.org/officeDocument/2006/relationships/slide" Target="slide13.xml"/><Relationship Id="rId12" Type="http://schemas.openxmlformats.org/officeDocument/2006/relationships/slide" Target="slide31.xml"/><Relationship Id="rId2" Type="http://schemas.openxmlformats.org/officeDocument/2006/relationships/slide" Target="slide4.xml"/><Relationship Id="rId16" Type="http://schemas.openxmlformats.org/officeDocument/2006/relationships/slide" Target="slide22.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slide" Target="slide29.xml"/><Relationship Id="rId5" Type="http://schemas.openxmlformats.org/officeDocument/2006/relationships/slide" Target="slide10.xml"/><Relationship Id="rId15" Type="http://schemas.openxmlformats.org/officeDocument/2006/relationships/image" Target="../media/image6.png"/><Relationship Id="rId10" Type="http://schemas.openxmlformats.org/officeDocument/2006/relationships/slide" Target="slide26.xml"/><Relationship Id="rId4" Type="http://schemas.openxmlformats.org/officeDocument/2006/relationships/slide" Target="slide8.xml"/><Relationship Id="rId9" Type="http://schemas.openxmlformats.org/officeDocument/2006/relationships/slide" Target="slide20.xml"/><Relationship Id="rId1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hyperlink" Target="https://bfue-ids.balcaofundosue.pt/Account/Login?ReturnUrl=/connect/authorize/callback?client_id=Balcao%2B&amp;redirect_uri=https%3A%2F%2Fbalcaofundosue.pt%2Fsignin-oidc&amp;response_type=code%20id_token&amp;scope=openid%20profile%20Balcao%2Bapi&amp;response_mode=form_post&amp;nonce=638187848004975844.N2I1N2Y5NTItODJlZi00M2FlLWI3ZjctODUxNzA3OTlhMjNlZmU3ZWIxN2EtNzM5Zi00YzYwLWJkZGQtMWM1YmZkMTkwZTNh&amp;state=CfDJ8DVhACd5A3ZJt9v8lxtrVqThVBlhe2-5ascF0gOGuQ2bBujKLIFdZCz_EwXY1c4FA5ulbqOGHJiJQzGyZudU0fTYOwyIBitbgvhuZkliQQKpFTdKFBpJrElIopkBk3xLVg6uFnKQ_TgMulIk6_ppiOnUyMYMqkYCYCojhf3I0NMd8tEsFN4UsLyGO4pzWuG_UWNiUsatINOq-krctB6JMci0zARmcbo2C8WHWOpOvEeLpkmqzdbeyZ9o4sM8Ivpb7mo8AcKzGPbPrMxQknZzoxm8WcNnmLXn4xxJLPDj8gYqXqVrhvFbjQIyNKnpTNF_Bg&amp;x-client-SKU=ID_NETSTANDARD2_0&amp;x-client-ver=5.5.0.0" TargetMode="External"/><Relationship Id="rId2" Type="http://schemas.openxmlformats.org/officeDocument/2006/relationships/hyperlink" Target="https://portugal2030.pt/wp-content/uploads/sites/3/2023/05/Aviso-MPr-2023-1-1.pdf"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mailto:linhadosfundos@linhadosfundos.pt"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hyperlink" Target="https://diariodarepublica.pt/dr/detalhe/portaria/282-2023-221642378"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hyperlink" Target="https://diariodarepublica.pt/dr/detalhe/portaria/282-2023-221642378"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hyperlink" Target="https://diariodarepublica.pt/dr/detalhe/portaria/282-2023-221642378" TargetMode="Externa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hyperlink" Target="https://ec.europa.eu/info/funding-tenders/opportunities/portal/screen/how-to-participate/how-to-participate/1" TargetMode="Externa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hyperlink" Target="https://eic.ec.europa.eu/eic-funding-opportunities/eic-accelerator_en" TargetMode="Externa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hyperlink" Target="https://www.erasmus-entrepreneurs.eu/index.php?lan=en" TargetMode="External"/><Relationship Id="rId2" Type="http://schemas.openxmlformats.org/officeDocument/2006/relationships/hyperlink" Target="https://een.ec.europa.eu/" TargetMode="External"/><Relationship Id="rId1" Type="http://schemas.openxmlformats.org/officeDocument/2006/relationships/slideLayout" Target="../slideLayouts/slideLayout7.xml"/><Relationship Id="rId4" Type="http://schemas.openxmlformats.org/officeDocument/2006/relationships/hyperlink" Target="https://europa.eu/investeu/investeu-fund_en" TargetMode="Externa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business.turismodeportugal.pt/pt/Investir/Financiamento/Programas_incentivos/Paginas/programa-transformar-turismo.aspx?utm_source=phpList&amp;utm_medium=email&amp;utm_campaign=AIRO+Informa%C3%A7%C3%A3o&amp;utm_content=HTML" TargetMode="External"/><Relationship Id="rId2" Type="http://schemas.openxmlformats.org/officeDocument/2006/relationships/hyperlink" Target="https://www.portugal.gov.pt/download-ficheiros/ficheiro.aspx?v===BQAAAB+LCAAAAAAABAAzNDI1swQAB2j49AUAAAA="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dre.pt/dre/detalhe/despacho-normativo/1-2023-205991733"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mailto:apoioaoempresario@turismodeportugal.pt"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4CE307EB-8CE6-1642-91E5-9AB98BC9AF45}"/>
              </a:ext>
            </a:extLst>
          </p:cNvPr>
          <p:cNvSpPr/>
          <p:nvPr/>
        </p:nvSpPr>
        <p:spPr>
          <a:xfrm>
            <a:off x="-8878" y="-35510"/>
            <a:ext cx="8267700" cy="6920144"/>
          </a:xfrm>
          <a:prstGeom prst="rect">
            <a:avLst/>
          </a:prstGeom>
          <a:gradFill>
            <a:gsLst>
              <a:gs pos="0">
                <a:srgbClr val="FBC508"/>
              </a:gs>
              <a:gs pos="50000">
                <a:srgbClr val="2DA763"/>
              </a:gs>
              <a:gs pos="100000">
                <a:srgbClr val="2274BA"/>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pic>
        <p:nvPicPr>
          <p:cNvPr id="6" name="Picture 5">
            <a:extLst>
              <a:ext uri="{FF2B5EF4-FFF2-40B4-BE49-F238E27FC236}">
                <a16:creationId xmlns:a16="http://schemas.microsoft.com/office/drawing/2014/main" xmlns="" id="{4FEA9FD2-E08A-E849-B2C5-504682F8417B}"/>
              </a:ext>
            </a:extLst>
          </p:cNvPr>
          <p:cNvPicPr>
            <a:picLocks noChangeAspect="1"/>
          </p:cNvPicPr>
          <p:nvPr/>
        </p:nvPicPr>
        <p:blipFill>
          <a:blip r:embed="rId2" cstate="print"/>
          <a:stretch>
            <a:fillRect/>
          </a:stretch>
        </p:blipFill>
        <p:spPr>
          <a:xfrm>
            <a:off x="3553376" y="1716206"/>
            <a:ext cx="4705446" cy="3325107"/>
          </a:xfrm>
          <a:prstGeom prst="rect">
            <a:avLst/>
          </a:prstGeom>
        </p:spPr>
      </p:pic>
      <p:pic>
        <p:nvPicPr>
          <p:cNvPr id="10" name="Picture 9">
            <a:extLst>
              <a:ext uri="{FF2B5EF4-FFF2-40B4-BE49-F238E27FC236}">
                <a16:creationId xmlns:a16="http://schemas.microsoft.com/office/drawing/2014/main" xmlns="" id="{A13A03AA-9E67-C944-80D3-70C592AA1CF8}"/>
              </a:ext>
            </a:extLst>
          </p:cNvPr>
          <p:cNvPicPr>
            <a:picLocks noChangeAspect="1"/>
          </p:cNvPicPr>
          <p:nvPr/>
        </p:nvPicPr>
        <p:blipFill>
          <a:blip r:embed="rId3" cstate="print">
            <a:alphaModFix amt="35000"/>
          </a:blip>
          <a:stretch>
            <a:fillRect/>
          </a:stretch>
        </p:blipFill>
        <p:spPr>
          <a:xfrm>
            <a:off x="-8878" y="-35510"/>
            <a:ext cx="3676810" cy="6858000"/>
          </a:xfrm>
          <a:prstGeom prst="rect">
            <a:avLst/>
          </a:prstGeom>
        </p:spPr>
      </p:pic>
      <p:sp>
        <p:nvSpPr>
          <p:cNvPr id="11" name="Title 1">
            <a:extLst>
              <a:ext uri="{FF2B5EF4-FFF2-40B4-BE49-F238E27FC236}">
                <a16:creationId xmlns:a16="http://schemas.microsoft.com/office/drawing/2014/main" xmlns="" id="{89FA7203-C9B5-0242-8E86-A315742181F4}"/>
              </a:ext>
            </a:extLst>
          </p:cNvPr>
          <p:cNvSpPr txBox="1">
            <a:spLocks/>
          </p:cNvSpPr>
          <p:nvPr/>
        </p:nvSpPr>
        <p:spPr>
          <a:xfrm>
            <a:off x="8401721" y="2761708"/>
            <a:ext cx="3387081" cy="131306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t-PT" sz="3200" b="1" dirty="0">
                <a:latin typeface="Arial" panose="020B0604020202020204" pitchFamily="34" charset="0"/>
                <a:ea typeface="Helvetica Neue Condensed Black" panose="02000503000000020004" pitchFamily="2" charset="0"/>
                <a:cs typeface="Arial" panose="020B0604020202020204" pitchFamily="34" charset="0"/>
              </a:rPr>
              <a:t>GUIA DE APOIO</a:t>
            </a:r>
          </a:p>
          <a:p>
            <a:r>
              <a:rPr lang="pt-PT" sz="2800" dirty="0">
                <a:solidFill>
                  <a:srgbClr val="2274BA"/>
                </a:solidFill>
                <a:latin typeface="Arial" panose="020B0604020202020204" pitchFamily="34" charset="0"/>
                <a:ea typeface="Helvetica Neue Condensed Black" panose="02000503000000020004" pitchFamily="2" charset="0"/>
                <a:cs typeface="Arial" panose="020B0604020202020204" pitchFamily="34" charset="0"/>
              </a:rPr>
              <a:t>AO OPERADOR ECONÓMICO</a:t>
            </a:r>
            <a:endParaRPr lang="x-none" sz="2800" dirty="0">
              <a:solidFill>
                <a:srgbClr val="2274BA"/>
              </a:solidFill>
              <a:latin typeface="Arial" panose="020B0604020202020204" pitchFamily="34" charset="0"/>
              <a:ea typeface="Helvetica Neue Condensed Black" panose="02000503000000020004" pitchFamily="2" charset="0"/>
              <a:cs typeface="Arial" panose="020B0604020202020204" pitchFamily="34" charset="0"/>
            </a:endParaRPr>
          </a:p>
        </p:txBody>
      </p:sp>
      <p:sp>
        <p:nvSpPr>
          <p:cNvPr id="3" name="CaixaDeTexto 2">
            <a:extLst>
              <a:ext uri="{FF2B5EF4-FFF2-40B4-BE49-F238E27FC236}">
                <a16:creationId xmlns:a16="http://schemas.microsoft.com/office/drawing/2014/main" xmlns="" id="{A2EE256E-8106-7C61-111D-D0ABF139D433}"/>
              </a:ext>
            </a:extLst>
          </p:cNvPr>
          <p:cNvSpPr txBox="1"/>
          <p:nvPr/>
        </p:nvSpPr>
        <p:spPr>
          <a:xfrm>
            <a:off x="8401720" y="4285673"/>
            <a:ext cx="1621169" cy="584775"/>
          </a:xfrm>
          <a:prstGeom prst="rect">
            <a:avLst/>
          </a:prstGeom>
          <a:noFill/>
        </p:spPr>
        <p:txBody>
          <a:bodyPr wrap="square" rtlCol="0">
            <a:spAutoFit/>
          </a:bodyPr>
          <a:lstStyle/>
          <a:p>
            <a:r>
              <a:rPr lang="pt-PT" sz="1600" dirty="0">
                <a:latin typeface="Arial" panose="020B0604020202020204" pitchFamily="34" charset="0"/>
                <a:cs typeface="Arial" panose="020B0604020202020204" pitchFamily="34" charset="0"/>
              </a:rPr>
              <a:t>versão 14</a:t>
            </a:r>
          </a:p>
          <a:p>
            <a:r>
              <a:rPr lang="pt-PT" sz="1600" dirty="0">
                <a:latin typeface="Arial" panose="020B0604020202020204" pitchFamily="34" charset="0"/>
                <a:cs typeface="Arial" panose="020B0604020202020204" pitchFamily="34" charset="0"/>
              </a:rPr>
              <a:t>novembro 2023</a:t>
            </a:r>
          </a:p>
        </p:txBody>
      </p:sp>
      <p:sp>
        <p:nvSpPr>
          <p:cNvPr id="5" name="CaixaDeTexto 4">
            <a:extLst>
              <a:ext uri="{FF2B5EF4-FFF2-40B4-BE49-F238E27FC236}">
                <a16:creationId xmlns:a16="http://schemas.microsoft.com/office/drawing/2014/main" xmlns="" id="{1CD2A3F5-B8DA-AEC8-2343-DDB648942E51}"/>
              </a:ext>
            </a:extLst>
          </p:cNvPr>
          <p:cNvSpPr txBox="1"/>
          <p:nvPr/>
        </p:nvSpPr>
        <p:spPr>
          <a:xfrm>
            <a:off x="8401721" y="5536733"/>
            <a:ext cx="3599685" cy="553998"/>
          </a:xfrm>
          <a:prstGeom prst="rect">
            <a:avLst/>
          </a:prstGeom>
          <a:noFill/>
        </p:spPr>
        <p:txBody>
          <a:bodyPr wrap="square" rtlCol="0">
            <a:spAutoFit/>
          </a:bodyPr>
          <a:lstStyle/>
          <a:p>
            <a:pPr algn="just"/>
            <a:r>
              <a:rPr lang="pt-PT" sz="1000" dirty="0">
                <a:latin typeface="Arial" panose="020B0604020202020204" pitchFamily="34" charset="0"/>
                <a:cs typeface="Arial" panose="020B0604020202020204" pitchFamily="34" charset="0"/>
              </a:rPr>
              <a:t>Para mais informações poderá contactar o Espaço Empresa através do 262839039 ou através do endereço de email </a:t>
            </a:r>
            <a:r>
              <a:rPr lang="pt-PT" sz="1000" dirty="0">
                <a:latin typeface="Arial" panose="020B0604020202020204" pitchFamily="34" charset="0"/>
                <a:cs typeface="Arial" panose="020B0604020202020204" pitchFamily="34" charset="0"/>
                <a:hlinkClick r:id="rId4"/>
              </a:rPr>
              <a:t>e.empresa@oestecim.pt</a:t>
            </a:r>
            <a:r>
              <a:rPr lang="pt-PT" sz="1000" dirty="0">
                <a:latin typeface="Arial" panose="020B0604020202020204" pitchFamily="34" charset="0"/>
                <a:cs typeface="Arial" panose="020B0604020202020204" pitchFamily="34" charset="0"/>
              </a:rPr>
              <a:t> </a:t>
            </a:r>
          </a:p>
        </p:txBody>
      </p:sp>
      <p:pic>
        <p:nvPicPr>
          <p:cNvPr id="7" name="Imagem 6">
            <a:extLst>
              <a:ext uri="{FF2B5EF4-FFF2-40B4-BE49-F238E27FC236}">
                <a16:creationId xmlns:a16="http://schemas.microsoft.com/office/drawing/2014/main" xmlns="" id="{E3F092E4-C076-3318-425B-A51CFC4E25F1}"/>
              </a:ext>
            </a:extLst>
          </p:cNvPr>
          <p:cNvPicPr>
            <a:picLocks noChangeAspect="1"/>
          </p:cNvPicPr>
          <p:nvPr/>
        </p:nvPicPr>
        <p:blipFill>
          <a:blip r:embed="rId5" cstate="print"/>
          <a:stretch>
            <a:fillRect/>
          </a:stretch>
        </p:blipFill>
        <p:spPr>
          <a:xfrm>
            <a:off x="10748301" y="6144109"/>
            <a:ext cx="1253105" cy="587204"/>
          </a:xfrm>
          <a:prstGeom prst="rect">
            <a:avLst/>
          </a:prstGeom>
        </p:spPr>
      </p:pic>
    </p:spTree>
    <p:extLst>
      <p:ext uri="{BB962C8B-B14F-4D97-AF65-F5344CB8AC3E}">
        <p14:creationId xmlns:p14="http://schemas.microsoft.com/office/powerpoint/2010/main" xmlns="" val="90698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171234" cy="1040860"/>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effectLst/>
                <a:latin typeface="Arial" panose="020B0604020202020204" pitchFamily="34" charset="0"/>
                <a:cs typeface="Arial" panose="020B0604020202020204" pitchFamily="34" charset="0"/>
              </a:rPr>
              <a:t>4. Sistema de Incentivos </a:t>
            </a:r>
            <a:r>
              <a:rPr lang="pt-PT" sz="3600" b="1" i="1" dirty="0">
                <a:solidFill>
                  <a:schemeClr val="tx1"/>
                </a:solidFill>
                <a:effectLst/>
                <a:latin typeface="Arial" panose="020B0604020202020204" pitchFamily="34" charset="0"/>
                <a:cs typeface="Arial" panose="020B0604020202020204" pitchFamily="34" charset="0"/>
              </a:rPr>
              <a:t>Portugal </a:t>
            </a:r>
            <a:r>
              <a:rPr lang="pt-PT" sz="3600" b="1" i="1" dirty="0" err="1">
                <a:solidFill>
                  <a:schemeClr val="tx1"/>
                </a:solidFill>
                <a:effectLst/>
                <a:latin typeface="Arial" panose="020B0604020202020204" pitchFamily="34" charset="0"/>
                <a:cs typeface="Arial" panose="020B0604020202020204" pitchFamily="34" charset="0"/>
              </a:rPr>
              <a:t>Events</a:t>
            </a:r>
            <a:endParaRPr lang="pt-PT" sz="3600" b="1" i="1" dirty="0">
              <a:solidFill>
                <a:schemeClr val="tx1"/>
              </a:solidFill>
              <a:effectLst/>
              <a:latin typeface="Arial" panose="020B0604020202020204" pitchFamily="34" charset="0"/>
              <a:cs typeface="Arial" panose="020B0604020202020204" pitchFamily="34" charset="0"/>
            </a:endParaRP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39003" y="2219842"/>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dirty="0">
                <a:latin typeface="Arial" panose="020B0604020202020204" pitchFamily="34" charset="0"/>
                <a:cs typeface="Arial" panose="020B0604020202020204" pitchFamily="34" charset="0"/>
              </a:rPr>
              <a:t>Poderá consultar a </a:t>
            </a:r>
            <a:r>
              <a:rPr lang="pt-PT" sz="1600" b="1" dirty="0">
                <a:latin typeface="Arial" panose="020B0604020202020204" pitchFamily="34" charset="0"/>
                <a:cs typeface="Arial" panose="020B0604020202020204" pitchFamily="34" charset="0"/>
              </a:rPr>
              <a:t>Portaria que regula </a:t>
            </a:r>
            <a:r>
              <a:rPr lang="pt-PT" sz="1600" dirty="0">
                <a:latin typeface="Arial" panose="020B0604020202020204" pitchFamily="34" charset="0"/>
                <a:cs typeface="Arial" panose="020B0604020202020204" pitchFamily="34" charset="0"/>
              </a:rPr>
              <a:t>este sistema de incentivos </a:t>
            </a:r>
            <a:r>
              <a:rPr lang="pt-PT" sz="1600" b="1" dirty="0">
                <a:latin typeface="Arial" panose="020B0604020202020204" pitchFamily="34" charset="0"/>
                <a:cs typeface="Arial" panose="020B0604020202020204" pitchFamily="34" charset="0"/>
                <a:hlinkClick r:id="rId2"/>
              </a:rPr>
              <a:t>aqui</a:t>
            </a:r>
            <a:r>
              <a:rPr lang="pt-PT" sz="1600" b="1" dirty="0">
                <a:latin typeface="Arial" panose="020B0604020202020204" pitchFamily="34" charset="0"/>
                <a:cs typeface="Arial" panose="020B0604020202020204" pitchFamily="34" charset="0"/>
              </a:rPr>
              <a:t>. </a:t>
            </a:r>
          </a:p>
          <a:p>
            <a:endParaRPr lang="pt-PT" sz="1600" b="1" dirty="0">
              <a:latin typeface="Arial" panose="020B0604020202020204" pitchFamily="34" charset="0"/>
              <a:cs typeface="Arial" panose="020B0604020202020204" pitchFamily="34" charset="0"/>
            </a:endParaRPr>
          </a:p>
          <a:p>
            <a:pPr marL="0" indent="0">
              <a:buNone/>
            </a:pPr>
            <a:r>
              <a:rPr lang="pt-PT" sz="1600" dirty="0">
                <a:latin typeface="Arial" panose="020B0604020202020204" pitchFamily="34" charset="0"/>
                <a:cs typeface="Arial" panose="020B0604020202020204" pitchFamily="34" charset="0"/>
              </a:rPr>
              <a:t>Poderá consultar também a </a:t>
            </a:r>
            <a:r>
              <a:rPr lang="pt-PT" sz="1600" b="1" dirty="0">
                <a:latin typeface="Arial" panose="020B0604020202020204" pitchFamily="34" charset="0"/>
                <a:cs typeface="Arial" panose="020B0604020202020204" pitchFamily="34" charset="0"/>
              </a:rPr>
              <a:t>informação adicional </a:t>
            </a:r>
            <a:r>
              <a:rPr lang="pt-PT" sz="1600" dirty="0">
                <a:latin typeface="Arial" panose="020B0604020202020204" pitchFamily="34" charset="0"/>
                <a:cs typeface="Arial" panose="020B0604020202020204" pitchFamily="34" charset="0"/>
              </a:rPr>
              <a:t>disponível no website do Turismo de Portugal </a:t>
            </a:r>
            <a:r>
              <a:rPr lang="pt-PT" sz="1600" b="1" dirty="0">
                <a:latin typeface="Arial" panose="020B0604020202020204" pitchFamily="34" charset="0"/>
                <a:cs typeface="Arial" panose="020B0604020202020204" pitchFamily="34" charset="0"/>
                <a:hlinkClick r:id="rId3"/>
              </a:rPr>
              <a:t>aqui. </a:t>
            </a:r>
            <a:endParaRPr lang="pt-PT" sz="1600" dirty="0">
              <a:latin typeface="Arial" panose="020B0604020202020204" pitchFamily="34" charset="0"/>
              <a:cs typeface="Arial" panose="020B0604020202020204" pitchFamily="34" charset="0"/>
            </a:endParaRPr>
          </a:p>
          <a:p>
            <a:endParaRPr lang="pt-PT" dirty="0"/>
          </a:p>
          <a:p>
            <a:endParaRPr lang="pt-PT" dirty="0"/>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75225" y="2370763"/>
            <a:ext cx="8171234" cy="3293209"/>
          </a:xfrm>
          <a:prstGeom prst="rect">
            <a:avLst/>
          </a:prstGeom>
          <a:noFill/>
        </p:spPr>
        <p:txBody>
          <a:bodyPr wrap="square" rtlCol="0">
            <a:spAutoFit/>
          </a:bodyPr>
          <a:lstStyle/>
          <a:p>
            <a:r>
              <a:rPr lang="pt-PT" sz="1600" b="1" u="sng" dirty="0">
                <a:latin typeface="Arial" panose="020B0604020202020204" pitchFamily="34" charset="0"/>
                <a:cs typeface="Arial" panose="020B0604020202020204" pitchFamily="34" charset="0"/>
              </a:rPr>
              <a:t>OBJETIVO:</a:t>
            </a:r>
          </a:p>
          <a:p>
            <a:endParaRPr lang="pt-PT" sz="1000" dirty="0">
              <a:latin typeface="Arial" panose="020B0604020202020204" pitchFamily="34" charset="0"/>
              <a:cs typeface="Arial" panose="020B0604020202020204" pitchFamily="34" charset="0"/>
            </a:endParaRPr>
          </a:p>
          <a:p>
            <a:r>
              <a:rPr lang="pt-PT" sz="1000" dirty="0">
                <a:latin typeface="Arial" panose="020B0604020202020204" pitchFamily="34" charset="0"/>
                <a:cs typeface="Arial" panose="020B0604020202020204" pitchFamily="34" charset="0"/>
              </a:rPr>
              <a:t>Promover a captação e realização de eventos que, pelo seu posicionamento e notoriedade, assim com: contribuir para a criação de dinâmicas territoriais, diversificar a experiência turística e a dispersão turística no espaço e no tempo, potenciar a dinamização das economias locais.</a:t>
            </a:r>
          </a:p>
          <a:p>
            <a:endParaRPr lang="pt-PT" sz="1000" dirty="0">
              <a:latin typeface="Arial" panose="020B0604020202020204" pitchFamily="34" charset="0"/>
              <a:cs typeface="Arial" panose="020B0604020202020204" pitchFamily="34" charset="0"/>
            </a:endParaRPr>
          </a:p>
          <a:p>
            <a:r>
              <a:rPr lang="pt-PT" sz="1600" b="1" u="sng" dirty="0">
                <a:latin typeface="Arial" panose="020B0604020202020204" pitchFamily="34" charset="0"/>
                <a:cs typeface="Arial" panose="020B0604020202020204" pitchFamily="34" charset="0"/>
              </a:rPr>
              <a:t>BENEFICIÁRIOS:</a:t>
            </a:r>
          </a:p>
          <a:p>
            <a:endParaRPr lang="pt-PT" sz="1000" b="1" u="sng"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Empresas de qualquer dimensão, detentoras dos direitos de organização dos eventos ou que tenham como atividade principal a sua organização (incluindo Empresas com sede no estrangeiro que tenham em Portugal a devida representação); </a:t>
            </a:r>
          </a:p>
          <a:p>
            <a:pPr marL="285750" indent="-285750">
              <a:buFont typeface="Arial" panose="020B0604020202020204" pitchFamily="34" charset="0"/>
              <a:buChar char="•"/>
            </a:pPr>
            <a:endParaRPr lang="pt-PT" sz="1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PT" sz="1000" dirty="0" err="1">
                <a:latin typeface="Arial" panose="020B0604020202020204" pitchFamily="34" charset="0"/>
                <a:cs typeface="Arial" panose="020B0604020202020204" pitchFamily="34" charset="0"/>
              </a:rPr>
              <a:t>Convention</a:t>
            </a:r>
            <a:r>
              <a:rPr lang="pt-PT" sz="1000" dirty="0">
                <a:latin typeface="Arial" panose="020B0604020202020204" pitchFamily="34" charset="0"/>
                <a:cs typeface="Arial" panose="020B0604020202020204" pitchFamily="34" charset="0"/>
              </a:rPr>
              <a:t> </a:t>
            </a:r>
            <a:r>
              <a:rPr lang="pt-PT" sz="1000" dirty="0" err="1">
                <a:latin typeface="Arial" panose="020B0604020202020204" pitchFamily="34" charset="0"/>
                <a:cs typeface="Arial" panose="020B0604020202020204" pitchFamily="34" charset="0"/>
              </a:rPr>
              <a:t>Bureaux</a:t>
            </a:r>
            <a:r>
              <a:rPr lang="pt-PT" sz="1000" dirty="0">
                <a:latin typeface="Arial" panose="020B0604020202020204" pitchFamily="34" charset="0"/>
                <a:cs typeface="Arial" panose="020B0604020202020204" pitchFamily="34" charset="0"/>
              </a:rPr>
              <a:t>, Associações e as Agências Regionais de Promoção Turística reconhecidas pela Confederação do Turismo de Portugal. </a:t>
            </a:r>
          </a:p>
          <a:p>
            <a:pPr marL="285750" indent="-285750">
              <a:buFont typeface="Arial" panose="020B0604020202020204" pitchFamily="34" charset="0"/>
              <a:buChar char="•"/>
            </a:pPr>
            <a:endParaRPr lang="pt-PT" sz="1000" dirty="0">
              <a:latin typeface="Arial" panose="020B0604020202020204" pitchFamily="34" charset="0"/>
              <a:cs typeface="Arial" panose="020B0604020202020204" pitchFamily="34" charset="0"/>
            </a:endParaRPr>
          </a:p>
          <a:p>
            <a:r>
              <a:rPr lang="pt-PT" sz="1600" b="1" u="sng" dirty="0">
                <a:latin typeface="Arial" panose="020B0604020202020204" pitchFamily="34" charset="0"/>
                <a:cs typeface="Arial" panose="020B0604020202020204" pitchFamily="34" charset="0"/>
              </a:rPr>
              <a:t>OPERAÇÕES ELEGÍVEIS:</a:t>
            </a:r>
          </a:p>
          <a:p>
            <a:endParaRPr lang="pt-PT" sz="1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Eventos associados ao desenvolvimento de produtos turísticos estratégicos, que sejam, pela sua escala, catalisadores da atração de turistas, contribuam para a dinamização das economias locais e sejam capazes de projetar a imagem de Portugal ou da região onde se realizam;</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Eventos associativos ou corporativos não consolidados no calendário de eventos dos territórios onde se realizam.</a:t>
            </a: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259114"/>
            <a:ext cx="8171234"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Turismo</a:t>
            </a:r>
          </a:p>
        </p:txBody>
      </p:sp>
    </p:spTree>
    <p:extLst>
      <p:ext uri="{BB962C8B-B14F-4D97-AF65-F5344CB8AC3E}">
        <p14:creationId xmlns:p14="http://schemas.microsoft.com/office/powerpoint/2010/main" xmlns="" val="2389750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171234" cy="1040860"/>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effectLst/>
                <a:latin typeface="Arial" panose="020B0604020202020204" pitchFamily="34" charset="0"/>
                <a:cs typeface="Arial" panose="020B0604020202020204" pitchFamily="34" charset="0"/>
              </a:rPr>
              <a:t>4. Sistema de Incentivos </a:t>
            </a:r>
            <a:r>
              <a:rPr lang="pt-PT" sz="3600" b="1" i="1" dirty="0">
                <a:solidFill>
                  <a:schemeClr val="tx1"/>
                </a:solidFill>
                <a:effectLst/>
                <a:latin typeface="Arial" panose="020B0604020202020204" pitchFamily="34" charset="0"/>
                <a:cs typeface="Arial" panose="020B0604020202020204" pitchFamily="34" charset="0"/>
              </a:rPr>
              <a:t>Portugal </a:t>
            </a:r>
            <a:r>
              <a:rPr lang="pt-PT" sz="3600" b="1" i="1" dirty="0" err="1">
                <a:solidFill>
                  <a:schemeClr val="tx1"/>
                </a:solidFill>
                <a:effectLst/>
                <a:latin typeface="Arial" panose="020B0604020202020204" pitchFamily="34" charset="0"/>
                <a:cs typeface="Arial" panose="020B0604020202020204" pitchFamily="34" charset="0"/>
              </a:rPr>
              <a:t>Events</a:t>
            </a:r>
            <a:endParaRPr lang="pt-PT" sz="3600" b="1" i="1" dirty="0">
              <a:solidFill>
                <a:schemeClr val="tx1"/>
              </a:solidFill>
              <a:effectLst/>
              <a:latin typeface="Arial" panose="020B0604020202020204" pitchFamily="34" charset="0"/>
              <a:cs typeface="Arial" panose="020B0604020202020204" pitchFamily="34" charset="0"/>
            </a:endParaRP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39003" y="2219842"/>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Entidade responsável : </a:t>
            </a:r>
            <a:r>
              <a:rPr lang="pt-PT" sz="1600" dirty="0">
                <a:latin typeface="Arial" panose="020B0604020202020204" pitchFamily="34" charset="0"/>
                <a:cs typeface="Arial" panose="020B0604020202020204" pitchFamily="34" charset="0"/>
              </a:rPr>
              <a:t>Turismo de Portugal</a:t>
            </a:r>
          </a:p>
          <a:p>
            <a:pPr marL="0" indent="0">
              <a:buNone/>
            </a:pPr>
            <a:r>
              <a:rPr lang="pt-PT" sz="1600" b="1" dirty="0">
                <a:latin typeface="Arial" panose="020B0604020202020204" pitchFamily="34" charset="0"/>
                <a:cs typeface="Arial" panose="020B0604020202020204" pitchFamily="34" charset="0"/>
              </a:rPr>
              <a:t>Linha de apoio ao empresário: </a:t>
            </a:r>
            <a:r>
              <a:rPr lang="pt-PT" sz="1600" dirty="0">
                <a:latin typeface="Arial" panose="020B0604020202020204" pitchFamily="34" charset="0"/>
                <a:cs typeface="Arial" panose="020B0604020202020204" pitchFamily="34" charset="0"/>
              </a:rPr>
              <a:t>808 209 209</a:t>
            </a:r>
          </a:p>
          <a:p>
            <a:pPr marL="0" indent="0">
              <a:buNone/>
            </a:pPr>
            <a:r>
              <a:rPr lang="pt-PT" sz="1600" b="1" dirty="0">
                <a:latin typeface="Arial" panose="020B0604020202020204" pitchFamily="34" charset="0"/>
                <a:cs typeface="Arial" panose="020B0604020202020204" pitchFamily="34" charset="0"/>
              </a:rPr>
              <a:t>Correio eletrónico do apoio ao empresário: </a:t>
            </a:r>
            <a:r>
              <a:rPr lang="pt-PT" sz="1600" dirty="0">
                <a:latin typeface="Arial" panose="020B0604020202020204" pitchFamily="34" charset="0"/>
                <a:cs typeface="Arial" panose="020B0604020202020204" pitchFamily="34" charset="0"/>
                <a:hlinkClick r:id="rId2"/>
              </a:rPr>
              <a:t>apoioaoempresario@turismodeportugal.pt </a:t>
            </a:r>
            <a:endParaRPr lang="pt-PT" sz="1600" dirty="0">
              <a:latin typeface="Arial" panose="020B0604020202020204" pitchFamily="34" charset="0"/>
              <a:cs typeface="Arial" panose="020B0604020202020204" pitchFamily="34" charset="0"/>
            </a:endParaRPr>
          </a:p>
          <a:p>
            <a:endParaRPr lang="pt-PT" dirty="0"/>
          </a:p>
          <a:p>
            <a:endParaRPr lang="pt-PT" dirty="0"/>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75225" y="2529605"/>
            <a:ext cx="8171234" cy="2185214"/>
          </a:xfrm>
          <a:prstGeom prst="rect">
            <a:avLst/>
          </a:prstGeom>
          <a:noFill/>
        </p:spPr>
        <p:txBody>
          <a:bodyPr wrap="square" rtlCol="0">
            <a:spAutoFit/>
          </a:bodyPr>
          <a:lstStyle/>
          <a:p>
            <a:r>
              <a:rPr lang="pt-PT" sz="1600" b="1" u="sng" dirty="0">
                <a:latin typeface="Arial" panose="020B0604020202020204" pitchFamily="34" charset="0"/>
                <a:cs typeface="Arial" panose="020B0604020202020204" pitchFamily="34" charset="0"/>
              </a:rPr>
              <a:t>DESPESAS ELEGÍVEIS:</a:t>
            </a:r>
          </a:p>
          <a:p>
            <a:endParaRPr lang="pt-PT" sz="1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Aluguer de espaços para a realização do evento e respetivo programa social;</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Aluguer de equipamento audiovisual;</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Despesas com deslocações;</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Contratação de serviços diretamente associados à realização dos eventos, tais como alojamento ou fornecimento de refeições;</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Construção ou montagem de estruturas associadas à realização dos eventos, incluindo no domínio das acessibilidades;</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Serviços de organização e gestão do evento (quando contratadas em Portugal);</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Material de divulgação e campanha de comunicação.</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Despesas incorridas com o plano de comunicação nacional e internacional do evento : Campanhas de comunicação e suportes de comunicação nacional e internacional; Ativações de marca ou ações promocionais sobre o evento no estrangeiro; Material de divulgação, incluindo meios digitais como </a:t>
            </a:r>
            <a:r>
              <a:rPr lang="pt-PT" sz="1000" i="1" dirty="0">
                <a:latin typeface="Arial" panose="020B0604020202020204" pitchFamily="34" charset="0"/>
                <a:cs typeface="Arial" panose="020B0604020202020204" pitchFamily="34" charset="0"/>
              </a:rPr>
              <a:t>websites</a:t>
            </a:r>
            <a:r>
              <a:rPr lang="pt-PT" sz="1000" dirty="0">
                <a:latin typeface="Arial" panose="020B0604020202020204" pitchFamily="34" charset="0"/>
                <a:cs typeface="Arial" panose="020B0604020202020204" pitchFamily="34" charset="0"/>
              </a:rPr>
              <a:t> ou </a:t>
            </a:r>
            <a:r>
              <a:rPr lang="pt-PT" sz="1000" i="1" dirty="0">
                <a:latin typeface="Arial" panose="020B0604020202020204" pitchFamily="34" charset="0"/>
                <a:cs typeface="Arial" panose="020B0604020202020204" pitchFamily="34" charset="0"/>
              </a:rPr>
              <a:t>apps</a:t>
            </a:r>
            <a:r>
              <a:rPr lang="pt-PT" sz="1000" dirty="0">
                <a:latin typeface="Arial" panose="020B0604020202020204" pitchFamily="34" charset="0"/>
                <a:cs typeface="Arial" panose="020B0604020202020204" pitchFamily="34" charset="0"/>
              </a:rPr>
              <a:t>; Deslocações de jornalistas ou meios de comunicação internacional (incluindo as despesas de alojamento e alimentação); Presença em meios de comunicação; Produção de conteúdos de promoção do evento.</a:t>
            </a: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259114"/>
            <a:ext cx="8171234"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Turismo</a:t>
            </a:r>
          </a:p>
        </p:txBody>
      </p:sp>
    </p:spTree>
    <p:extLst>
      <p:ext uri="{BB962C8B-B14F-4D97-AF65-F5344CB8AC3E}">
        <p14:creationId xmlns:p14="http://schemas.microsoft.com/office/powerpoint/2010/main" xmlns="" val="3035001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171234" cy="1040860"/>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effectLst/>
                <a:latin typeface="Arial" panose="020B0604020202020204" pitchFamily="34" charset="0"/>
                <a:cs typeface="Arial" panose="020B0604020202020204" pitchFamily="34" charset="0"/>
              </a:rPr>
              <a:t>4. Sistema de Incentivos </a:t>
            </a:r>
            <a:r>
              <a:rPr lang="pt-PT" sz="3600" b="1" i="1" dirty="0">
                <a:solidFill>
                  <a:schemeClr val="tx1"/>
                </a:solidFill>
                <a:effectLst/>
                <a:latin typeface="Arial" panose="020B0604020202020204" pitchFamily="34" charset="0"/>
                <a:cs typeface="Arial" panose="020B0604020202020204" pitchFamily="34" charset="0"/>
              </a:rPr>
              <a:t>Portugal </a:t>
            </a:r>
            <a:r>
              <a:rPr lang="pt-PT" sz="3600" b="1" i="1" dirty="0" err="1">
                <a:solidFill>
                  <a:schemeClr val="tx1"/>
                </a:solidFill>
                <a:effectLst/>
                <a:latin typeface="Arial" panose="020B0604020202020204" pitchFamily="34" charset="0"/>
                <a:cs typeface="Arial" panose="020B0604020202020204" pitchFamily="34" charset="0"/>
              </a:rPr>
              <a:t>Events</a:t>
            </a:r>
            <a:endParaRPr lang="pt-PT" sz="3600" b="1" i="1" dirty="0">
              <a:solidFill>
                <a:schemeClr val="tx1"/>
              </a:solidFill>
              <a:effectLst/>
              <a:latin typeface="Arial" panose="020B0604020202020204" pitchFamily="34" charset="0"/>
              <a:cs typeface="Arial" panose="020B0604020202020204" pitchFamily="34" charset="0"/>
            </a:endParaRP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39003" y="2219842"/>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dirty="0">
                <a:latin typeface="Arial" panose="020B0604020202020204" pitchFamily="34" charset="0"/>
                <a:cs typeface="Arial" panose="020B0604020202020204" pitchFamily="34" charset="0"/>
              </a:rPr>
              <a:t>Poderá consultar a </a:t>
            </a:r>
            <a:r>
              <a:rPr lang="pt-PT" sz="1600" b="1" dirty="0">
                <a:latin typeface="Arial" panose="020B0604020202020204" pitchFamily="34" charset="0"/>
                <a:cs typeface="Arial" panose="020B0604020202020204" pitchFamily="34" charset="0"/>
              </a:rPr>
              <a:t>Portaria que regula </a:t>
            </a:r>
            <a:r>
              <a:rPr lang="pt-PT" sz="1600" dirty="0">
                <a:latin typeface="Arial" panose="020B0604020202020204" pitchFamily="34" charset="0"/>
                <a:cs typeface="Arial" panose="020B0604020202020204" pitchFamily="34" charset="0"/>
              </a:rPr>
              <a:t>este sistema de incentivos </a:t>
            </a:r>
            <a:r>
              <a:rPr lang="pt-PT" sz="1600" b="1" dirty="0">
                <a:latin typeface="Arial" panose="020B0604020202020204" pitchFamily="34" charset="0"/>
                <a:cs typeface="Arial" panose="020B0604020202020204" pitchFamily="34" charset="0"/>
                <a:hlinkClick r:id="rId2"/>
              </a:rPr>
              <a:t>aqui</a:t>
            </a:r>
            <a:r>
              <a:rPr lang="pt-PT" sz="1600" b="1" dirty="0">
                <a:latin typeface="Arial" panose="020B0604020202020204" pitchFamily="34" charset="0"/>
                <a:cs typeface="Arial" panose="020B0604020202020204" pitchFamily="34" charset="0"/>
              </a:rPr>
              <a:t>. </a:t>
            </a:r>
          </a:p>
          <a:p>
            <a:pPr marL="0" indent="0">
              <a:buNone/>
            </a:pPr>
            <a:r>
              <a:rPr lang="pt-PT" sz="1600" dirty="0">
                <a:latin typeface="Arial" panose="020B0604020202020204" pitchFamily="34" charset="0"/>
                <a:cs typeface="Arial" panose="020B0604020202020204" pitchFamily="34" charset="0"/>
              </a:rPr>
              <a:t>Poderá consultar também a </a:t>
            </a:r>
            <a:r>
              <a:rPr lang="pt-PT" sz="1600" b="1" dirty="0">
                <a:latin typeface="Arial" panose="020B0604020202020204" pitchFamily="34" charset="0"/>
                <a:cs typeface="Arial" panose="020B0604020202020204" pitchFamily="34" charset="0"/>
              </a:rPr>
              <a:t>informação adicional </a:t>
            </a:r>
            <a:r>
              <a:rPr lang="pt-PT" sz="1600" dirty="0">
                <a:latin typeface="Arial" panose="020B0604020202020204" pitchFamily="34" charset="0"/>
                <a:cs typeface="Arial" panose="020B0604020202020204" pitchFamily="34" charset="0"/>
              </a:rPr>
              <a:t>disponível no website do Turismo de Portugal </a:t>
            </a:r>
            <a:r>
              <a:rPr lang="pt-PT" sz="1600" b="1" dirty="0">
                <a:latin typeface="Arial" panose="020B0604020202020204" pitchFamily="34" charset="0"/>
                <a:cs typeface="Arial" panose="020B0604020202020204" pitchFamily="34" charset="0"/>
                <a:hlinkClick r:id="rId3"/>
              </a:rPr>
              <a:t>aqui. </a:t>
            </a:r>
            <a:endParaRPr lang="pt-PT" sz="1600" dirty="0">
              <a:latin typeface="Arial" panose="020B0604020202020204" pitchFamily="34" charset="0"/>
              <a:cs typeface="Arial" panose="020B0604020202020204" pitchFamily="34" charset="0"/>
            </a:endParaRPr>
          </a:p>
          <a:p>
            <a:endParaRPr lang="pt-PT" dirty="0"/>
          </a:p>
          <a:p>
            <a:endParaRPr lang="pt-PT" dirty="0"/>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75225" y="2601582"/>
            <a:ext cx="8171234" cy="3539430"/>
          </a:xfrm>
          <a:prstGeom prst="rect">
            <a:avLst/>
          </a:prstGeom>
          <a:noFill/>
        </p:spPr>
        <p:txBody>
          <a:bodyPr wrap="square" rtlCol="0">
            <a:spAutoFit/>
          </a:bodyPr>
          <a:lstStyle/>
          <a:p>
            <a:r>
              <a:rPr lang="pt-PT" sz="1600" b="1" u="sng" dirty="0">
                <a:latin typeface="Arial" panose="020B0604020202020204" pitchFamily="34" charset="0"/>
                <a:cs typeface="Arial" panose="020B0604020202020204" pitchFamily="34" charset="0"/>
              </a:rPr>
              <a:t>OPERAÇÕES ELEGÍVEIS (DE ORGANIZAÇÃO E REALIZAÇÃO DE EVENTOS) E RESPETIVA DOTAÇÃO: </a:t>
            </a:r>
          </a:p>
          <a:p>
            <a:endParaRPr lang="pt-PT" sz="1000" b="1" u="sng"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Eventos associados ao desenvolvimento de produtos turísticos estratégicos, que sejam, pela sua escala, catalisadores da atração de turistas, contribuam para a dinamização das economias locais e sejam capazes de projetar a imagem de Portugal ou da região onde se realizam. | Dotação: € 8 500 000 </a:t>
            </a:r>
          </a:p>
          <a:p>
            <a:endParaRPr lang="pt-PT" sz="1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Eventos associativos ou corporativos não consolidados no calendário de eventos dos territórios onde se realizam | Dotação: € 1 500 000</a:t>
            </a:r>
          </a:p>
          <a:p>
            <a:endParaRPr lang="pt-PT" sz="1000" dirty="0">
              <a:latin typeface="Arial" panose="020B0604020202020204" pitchFamily="34" charset="0"/>
              <a:cs typeface="Arial" panose="020B0604020202020204" pitchFamily="34" charset="0"/>
            </a:endParaRPr>
          </a:p>
          <a:p>
            <a:endParaRPr lang="pt-PT" sz="1600" b="1" u="sng" dirty="0">
              <a:latin typeface="Arial" panose="020B0604020202020204" pitchFamily="34" charset="0"/>
              <a:cs typeface="Arial" panose="020B0604020202020204" pitchFamily="34" charset="0"/>
            </a:endParaRPr>
          </a:p>
          <a:p>
            <a:r>
              <a:rPr lang="pt-PT" sz="1600" b="1" u="sng" dirty="0">
                <a:latin typeface="Arial" panose="020B0604020202020204" pitchFamily="34" charset="0"/>
                <a:cs typeface="Arial" panose="020B0604020202020204" pitchFamily="34" charset="0"/>
              </a:rPr>
              <a:t>NATUREZA DO APOIO:</a:t>
            </a:r>
          </a:p>
          <a:p>
            <a:endParaRPr lang="pt-PT" sz="1000" b="1" u="sng"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O apoio é de natureza </a:t>
            </a:r>
            <a:r>
              <a:rPr lang="pt-PT" sz="1000" u="sng" dirty="0">
                <a:latin typeface="Arial" panose="020B0604020202020204" pitchFamily="34" charset="0"/>
                <a:cs typeface="Arial" panose="020B0604020202020204" pitchFamily="34" charset="0"/>
              </a:rPr>
              <a:t>não-reembolsável</a:t>
            </a:r>
            <a:r>
              <a:rPr lang="pt-PT" sz="1000" dirty="0">
                <a:latin typeface="Arial" panose="020B0604020202020204" pitchFamily="34" charset="0"/>
                <a:cs typeface="Arial" panose="020B0604020202020204" pitchFamily="34" charset="0"/>
              </a:rPr>
              <a:t>, para apenas um evento e não cumulável com outros apoios fornecidos pelo Turismo de Portugal ou no mesmo âmbito.</a:t>
            </a:r>
          </a:p>
          <a:p>
            <a:pPr marL="285750" indent="-285750">
              <a:buFont typeface="Arial" panose="020B0604020202020204" pitchFamily="34" charset="0"/>
              <a:buChar char="•"/>
            </a:pPr>
            <a:endParaRPr lang="pt-PT" sz="1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 O apoio tem um limite máximo de € 250 000 , sendo fornecido em função do respetivo grau de relevância do evento, aos quais acresce 25% de majoração caso o evento se localize em território de baixa densidade, assim como 25 % se o evento for realizado durante o período de inverno IATA (entre outubro e março).</a:t>
            </a:r>
          </a:p>
          <a:p>
            <a:pPr marL="285750" indent="-285750">
              <a:buFont typeface="Arial" panose="020B0604020202020204" pitchFamily="34" charset="0"/>
              <a:buChar char="•"/>
            </a:pPr>
            <a:endParaRPr lang="pt-PT" sz="1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Médio: 10 % |    Elevado: 30 % |  Muito Elevado: 50 %</a:t>
            </a: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259114"/>
            <a:ext cx="8171234"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Turismo</a:t>
            </a:r>
          </a:p>
        </p:txBody>
      </p:sp>
    </p:spTree>
    <p:extLst>
      <p:ext uri="{BB962C8B-B14F-4D97-AF65-F5344CB8AC3E}">
        <p14:creationId xmlns:p14="http://schemas.microsoft.com/office/powerpoint/2010/main" xmlns="" val="538243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latin typeface="Arial" panose="020B0604020202020204" pitchFamily="34" charset="0"/>
                <a:cs typeface="Arial" panose="020B0604020202020204" pitchFamily="34" charset="0"/>
              </a:rPr>
              <a:t>5</a:t>
            </a:r>
            <a:r>
              <a:rPr lang="pt-PT" sz="3600" b="1" dirty="0">
                <a:solidFill>
                  <a:schemeClr val="tx1"/>
                </a:solidFill>
                <a:latin typeface="Arial" panose="020B0604020202020204" pitchFamily="34" charset="0"/>
                <a:cs typeface="Arial" panose="020B0604020202020204" pitchFamily="34" charset="0"/>
              </a:rPr>
              <a:t>. Linha de Apoio ao Aumento dos Custos de Produção</a:t>
            </a: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39003" y="2603646"/>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Dotação: € </a:t>
            </a:r>
            <a:r>
              <a:rPr lang="pt-PT" sz="1600" dirty="0">
                <a:latin typeface="Arial" panose="020B0604020202020204" pitchFamily="34" charset="0"/>
                <a:cs typeface="Arial" panose="020B0604020202020204" pitchFamily="34" charset="0"/>
              </a:rPr>
              <a:t>600 M </a:t>
            </a:r>
          </a:p>
          <a:p>
            <a:pPr marL="0" indent="0">
              <a:buNone/>
            </a:pPr>
            <a:r>
              <a:rPr lang="pt-PT" sz="1600" dirty="0">
                <a:latin typeface="Arial" panose="020B0604020202020204" pitchFamily="34" charset="0"/>
                <a:cs typeface="Arial" panose="020B0604020202020204" pitchFamily="34" charset="0"/>
              </a:rPr>
              <a:t>Mais informações disponíveis </a:t>
            </a:r>
            <a:r>
              <a:rPr lang="pt-PT" sz="1600" dirty="0">
                <a:latin typeface="Arial" panose="020B0604020202020204" pitchFamily="34" charset="0"/>
                <a:cs typeface="Arial" panose="020B0604020202020204" pitchFamily="34" charset="0"/>
                <a:hlinkClick r:id="rId2"/>
              </a:rPr>
              <a:t>aqui</a:t>
            </a:r>
            <a:r>
              <a:rPr lang="pt-PT" sz="1600" dirty="0">
                <a:latin typeface="Arial" panose="020B0604020202020204" pitchFamily="34" charset="0"/>
                <a:cs typeface="Arial" panose="020B0604020202020204" pitchFamily="34" charset="0"/>
              </a:rPr>
              <a:t>. </a:t>
            </a:r>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75225" y="2603646"/>
            <a:ext cx="8171234" cy="3170099"/>
          </a:xfrm>
          <a:prstGeom prst="rect">
            <a:avLst/>
          </a:prstGeom>
          <a:noFill/>
        </p:spPr>
        <p:txBody>
          <a:bodyPr wrap="square" rtlCol="0">
            <a:spAutoFit/>
          </a:bodyPr>
          <a:lstStyle/>
          <a:p>
            <a:pPr marL="171450" indent="-171450">
              <a:buFont typeface="Arial" panose="020B0604020202020204" pitchFamily="34" charset="0"/>
              <a:buChar char="•"/>
            </a:pPr>
            <a:r>
              <a:rPr lang="pt-PT" sz="1000" dirty="0">
                <a:latin typeface="Arial" panose="020B0604020202020204" pitchFamily="34" charset="0"/>
                <a:cs typeface="Arial" panose="020B0604020202020204" pitchFamily="34" charset="0"/>
              </a:rPr>
              <a:t>Linha de Garantia Mútua - exclusivamente para financiar necessidades de </a:t>
            </a:r>
            <a:r>
              <a:rPr lang="pt-PT" sz="1000" b="1" dirty="0">
                <a:latin typeface="Arial" panose="020B0604020202020204" pitchFamily="34" charset="0"/>
                <a:cs typeface="Arial" panose="020B0604020202020204" pitchFamily="34" charset="0"/>
              </a:rPr>
              <a:t>tesouraria</a:t>
            </a:r>
          </a:p>
          <a:p>
            <a:pPr marL="285750" indent="-285750">
              <a:buFont typeface="Arial" panose="020B0604020202020204" pitchFamily="34" charset="0"/>
              <a:buChar char="•"/>
            </a:pPr>
            <a:endParaRPr lang="pt-PT" sz="1000" b="1"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pt-PT" sz="1000" b="1" dirty="0">
                <a:latin typeface="Arial" panose="020B0604020202020204" pitchFamily="34" charset="0"/>
                <a:cs typeface="Arial" panose="020B0604020202020204" pitchFamily="34" charset="0"/>
              </a:rPr>
              <a:t>Prazo: </a:t>
            </a:r>
            <a:r>
              <a:rPr lang="pt-PT" sz="1000" dirty="0">
                <a:latin typeface="Arial" panose="020B0604020202020204" pitchFamily="34" charset="0"/>
                <a:cs typeface="Arial" panose="020B0604020202020204" pitchFamily="34" charset="0"/>
              </a:rPr>
              <a:t>até 8 anos</a:t>
            </a:r>
          </a:p>
          <a:p>
            <a:endParaRPr lang="pt-PT"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pt-PT" sz="1000" b="1" dirty="0">
                <a:latin typeface="Arial" panose="020B0604020202020204" pitchFamily="34" charset="0"/>
                <a:cs typeface="Arial" panose="020B0604020202020204" pitchFamily="34" charset="0"/>
              </a:rPr>
              <a:t>Carência de capital</a:t>
            </a:r>
            <a:r>
              <a:rPr lang="pt-PT" sz="1000" dirty="0">
                <a:latin typeface="Arial" panose="020B0604020202020204" pitchFamily="34" charset="0"/>
                <a:cs typeface="Arial" panose="020B0604020202020204" pitchFamily="34" charset="0"/>
              </a:rPr>
              <a:t>: 12 meses</a:t>
            </a:r>
          </a:p>
          <a:p>
            <a:pPr marL="285750" indent="-285750">
              <a:buFont typeface="Arial" panose="020B0604020202020204" pitchFamily="34" charset="0"/>
              <a:buChar char="•"/>
            </a:pPr>
            <a:endParaRPr lang="pt-PT"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pt-PT" sz="1000" b="1" u="sng" dirty="0">
                <a:latin typeface="Arial" panose="020B0604020202020204" pitchFamily="34" charset="0"/>
                <a:cs typeface="Arial" panose="020B0604020202020204" pitchFamily="34" charset="0"/>
              </a:rPr>
              <a:t>Montante Máximo Financiamento por Empresa:</a:t>
            </a:r>
          </a:p>
          <a:p>
            <a:r>
              <a:rPr lang="pt-PT" sz="1000" dirty="0">
                <a:latin typeface="Arial" panose="020B0604020202020204" pitchFamily="34" charset="0"/>
                <a:cs typeface="Arial" panose="020B0604020202020204" pitchFamily="34" charset="0"/>
              </a:rPr>
              <a:t>	</a:t>
            </a:r>
          </a:p>
          <a:p>
            <a:pPr marL="342900" indent="-342900">
              <a:buFont typeface="Wingdings" panose="05000000000000000000" pitchFamily="2" charset="2"/>
              <a:buChar char="q"/>
            </a:pPr>
            <a:r>
              <a:rPr lang="pt-PT" sz="1000" dirty="0">
                <a:latin typeface="Arial" panose="020B0604020202020204" pitchFamily="34" charset="0"/>
                <a:cs typeface="Arial" panose="020B0604020202020204" pitchFamily="34" charset="0"/>
              </a:rPr>
              <a:t>Microempresas: até € 50 000. </a:t>
            </a:r>
          </a:p>
          <a:p>
            <a:pPr marL="342900" indent="-342900">
              <a:buFont typeface="Wingdings" panose="05000000000000000000" pitchFamily="2" charset="2"/>
              <a:buChar char="q"/>
            </a:pPr>
            <a:r>
              <a:rPr lang="pt-PT" sz="1000" dirty="0">
                <a:latin typeface="Arial" panose="020B0604020202020204" pitchFamily="34" charset="0"/>
                <a:cs typeface="Arial" panose="020B0604020202020204" pitchFamily="34" charset="0"/>
              </a:rPr>
              <a:t>Pequenas Empresas: até € 750 000.</a:t>
            </a:r>
          </a:p>
          <a:p>
            <a:pPr marL="342900" indent="-342900">
              <a:buFont typeface="Wingdings" panose="05000000000000000000" pitchFamily="2" charset="2"/>
              <a:buChar char="q"/>
            </a:pPr>
            <a:r>
              <a:rPr lang="pt-PT" sz="1000" dirty="0">
                <a:latin typeface="Arial" panose="020B0604020202020204" pitchFamily="34" charset="0"/>
                <a:cs typeface="Arial" panose="020B0604020202020204" pitchFamily="34" charset="0"/>
              </a:rPr>
              <a:t>Médias, </a:t>
            </a:r>
            <a:r>
              <a:rPr lang="pt-PT" sz="1000" dirty="0" err="1">
                <a:latin typeface="Arial" panose="020B0604020202020204" pitchFamily="34" charset="0"/>
                <a:cs typeface="Arial" panose="020B0604020202020204" pitchFamily="34" charset="0"/>
              </a:rPr>
              <a:t>Small</a:t>
            </a:r>
            <a:r>
              <a:rPr lang="pt-PT" sz="1000" dirty="0">
                <a:latin typeface="Arial" panose="020B0604020202020204" pitchFamily="34" charset="0"/>
                <a:cs typeface="Arial" panose="020B0604020202020204" pitchFamily="34" charset="0"/>
              </a:rPr>
              <a:t> </a:t>
            </a:r>
            <a:r>
              <a:rPr lang="pt-PT" sz="1000" dirty="0" err="1">
                <a:latin typeface="Arial" panose="020B0604020202020204" pitchFamily="34" charset="0"/>
                <a:cs typeface="Arial" panose="020B0604020202020204" pitchFamily="34" charset="0"/>
              </a:rPr>
              <a:t>Mid</a:t>
            </a:r>
            <a:r>
              <a:rPr lang="pt-PT" sz="1000" dirty="0">
                <a:latin typeface="Arial" panose="020B0604020202020204" pitchFamily="34" charset="0"/>
                <a:cs typeface="Arial" panose="020B0604020202020204" pitchFamily="34" charset="0"/>
              </a:rPr>
              <a:t> </a:t>
            </a:r>
            <a:r>
              <a:rPr lang="pt-PT" sz="1000" dirty="0" err="1">
                <a:latin typeface="Arial" panose="020B0604020202020204" pitchFamily="34" charset="0"/>
                <a:cs typeface="Arial" panose="020B0604020202020204" pitchFamily="34" charset="0"/>
              </a:rPr>
              <a:t>Caps</a:t>
            </a:r>
            <a:r>
              <a:rPr lang="pt-PT" sz="1000" dirty="0">
                <a:latin typeface="Arial" panose="020B0604020202020204" pitchFamily="34" charset="0"/>
                <a:cs typeface="Arial" panose="020B0604020202020204" pitchFamily="34" charset="0"/>
              </a:rPr>
              <a:t>, </a:t>
            </a:r>
            <a:r>
              <a:rPr lang="pt-PT" sz="1000" dirty="0" err="1">
                <a:latin typeface="Arial" panose="020B0604020202020204" pitchFamily="34" charset="0"/>
                <a:cs typeface="Arial" panose="020B0604020202020204" pitchFamily="34" charset="0"/>
              </a:rPr>
              <a:t>Mid</a:t>
            </a:r>
            <a:r>
              <a:rPr lang="pt-PT" sz="1000" dirty="0">
                <a:latin typeface="Arial" panose="020B0604020202020204" pitchFamily="34" charset="0"/>
                <a:cs typeface="Arial" panose="020B0604020202020204" pitchFamily="34" charset="0"/>
              </a:rPr>
              <a:t> </a:t>
            </a:r>
            <a:r>
              <a:rPr lang="pt-PT" sz="1000" dirty="0" err="1">
                <a:latin typeface="Arial" panose="020B0604020202020204" pitchFamily="34" charset="0"/>
                <a:cs typeface="Arial" panose="020B0604020202020204" pitchFamily="34" charset="0"/>
              </a:rPr>
              <a:t>Caps</a:t>
            </a:r>
            <a:r>
              <a:rPr lang="pt-PT" sz="1000" dirty="0">
                <a:latin typeface="Arial" panose="020B0604020202020204" pitchFamily="34" charset="0"/>
                <a:cs typeface="Arial" panose="020B0604020202020204" pitchFamily="34" charset="0"/>
              </a:rPr>
              <a:t> e Grandes Empresas: até € 2 500 000 . </a:t>
            </a:r>
          </a:p>
          <a:p>
            <a:endParaRPr lang="pt-PT" sz="1000" dirty="0">
              <a:latin typeface="Arial" panose="020B0604020202020204" pitchFamily="34" charset="0"/>
              <a:cs typeface="Arial" panose="020B0604020202020204" pitchFamily="34" charset="0"/>
            </a:endParaRPr>
          </a:p>
          <a:p>
            <a:r>
              <a:rPr lang="pt-PT" sz="1000" dirty="0">
                <a:latin typeface="Arial" panose="020B0604020202020204" pitchFamily="34" charset="0"/>
                <a:cs typeface="Arial" panose="020B0604020202020204" pitchFamily="34" charset="0"/>
              </a:rPr>
              <a:t>Nota adicional: Não pode ultrapassar o maior valor entre 25% do Volume de Negócios, ou 50% dos custos energéticos, ambos medidos em termos médios face ao verificado nos últimos 3 exercícios.</a:t>
            </a:r>
          </a:p>
          <a:p>
            <a:endParaRPr lang="pt-PT"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pt-PT" sz="1000" dirty="0">
                <a:latin typeface="Arial" panose="020B0604020202020204" pitchFamily="34" charset="0"/>
                <a:cs typeface="Arial" panose="020B0604020202020204" pitchFamily="34" charset="0"/>
              </a:rPr>
              <a:t>Dirigida a empresas afetadas por perturbações nos seguintes </a:t>
            </a:r>
            <a:r>
              <a:rPr lang="pt-PT" sz="1000" b="1" u="sng" dirty="0">
                <a:latin typeface="Arial" panose="020B0604020202020204" pitchFamily="34" charset="0"/>
                <a:cs typeface="Arial" panose="020B0604020202020204" pitchFamily="34" charset="0"/>
              </a:rPr>
              <a:t>âmbitos</a:t>
            </a:r>
            <a:r>
              <a:rPr lang="pt-PT" sz="1000"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endParaRPr lang="pt-PT" sz="10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q"/>
            </a:pPr>
            <a:r>
              <a:rPr lang="pt-PT" sz="1000" dirty="0">
                <a:latin typeface="Arial" panose="020B0604020202020204" pitchFamily="34" charset="0"/>
                <a:cs typeface="Arial" panose="020B0604020202020204" pitchFamily="34" charset="0"/>
              </a:rPr>
              <a:t>Aumento do preço da energia;</a:t>
            </a:r>
          </a:p>
          <a:p>
            <a:pPr marL="285750" indent="-285750">
              <a:buFont typeface="Wingdings" panose="05000000000000000000" pitchFamily="2" charset="2"/>
              <a:buChar char="q"/>
            </a:pPr>
            <a:r>
              <a:rPr lang="pt-PT" sz="1000" dirty="0">
                <a:latin typeface="Arial" panose="020B0604020202020204" pitchFamily="34" charset="0"/>
                <a:cs typeface="Arial" panose="020B0604020202020204" pitchFamily="34" charset="0"/>
              </a:rPr>
              <a:t>Aumento do custo das matérias-primas;</a:t>
            </a:r>
          </a:p>
          <a:p>
            <a:pPr marL="285750" indent="-285750">
              <a:buFont typeface="Wingdings" panose="05000000000000000000" pitchFamily="2" charset="2"/>
              <a:buChar char="q"/>
            </a:pPr>
            <a:r>
              <a:rPr lang="pt-PT" sz="1000" dirty="0">
                <a:latin typeface="Arial" panose="020B0604020202020204" pitchFamily="34" charset="0"/>
                <a:cs typeface="Arial" panose="020B0604020202020204" pitchFamily="34" charset="0"/>
              </a:rPr>
              <a:t>Perturbações nas Cadeias de abastecimento.</a:t>
            </a: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259114"/>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Instrumentos Financeiros</a:t>
            </a:r>
          </a:p>
        </p:txBody>
      </p:sp>
    </p:spTree>
    <p:extLst>
      <p:ext uri="{BB962C8B-B14F-4D97-AF65-F5344CB8AC3E}">
        <p14:creationId xmlns:p14="http://schemas.microsoft.com/office/powerpoint/2010/main" xmlns="" val="462376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latin typeface="Arial" panose="020B0604020202020204" pitchFamily="34" charset="0"/>
                <a:cs typeface="Arial" panose="020B0604020202020204" pitchFamily="34" charset="0"/>
              </a:rPr>
              <a:t>6. PRR | Sistema de Incentivos «Empresas 4.0»</a:t>
            </a: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39003" y="2603646"/>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Este sistema de Incentivos é regulado pela </a:t>
            </a:r>
            <a:r>
              <a:rPr lang="pt-PT" sz="1600" b="1" dirty="0">
                <a:latin typeface="Arial" panose="020B0604020202020204" pitchFamily="34" charset="0"/>
                <a:cs typeface="Arial" panose="020B0604020202020204" pitchFamily="34" charset="0"/>
                <a:hlinkClick r:id="rId2"/>
              </a:rPr>
              <a:t>Portaria n.º 135-A/2022</a:t>
            </a:r>
            <a:endParaRPr lang="pt-PT" sz="1600" b="1" dirty="0">
              <a:latin typeface="Arial" panose="020B0604020202020204" pitchFamily="34" charset="0"/>
              <a:cs typeface="Arial" panose="020B0604020202020204" pitchFamily="34" charset="0"/>
            </a:endParaRPr>
          </a:p>
          <a:p>
            <a:pPr marL="0" indent="0">
              <a:buNone/>
            </a:pPr>
            <a:r>
              <a:rPr lang="pt-PT" sz="1600" b="1" dirty="0">
                <a:latin typeface="Arial" panose="020B0604020202020204" pitchFamily="34" charset="0"/>
                <a:cs typeface="Arial" panose="020B0604020202020204" pitchFamily="34" charset="0"/>
              </a:rPr>
              <a:t>Poderá consultar os avisos de abertura do Sistema </a:t>
            </a:r>
            <a:r>
              <a:rPr lang="pt-PT" sz="1600" b="1" dirty="0">
                <a:latin typeface="Arial" panose="020B0604020202020204" pitchFamily="34" charset="0"/>
                <a:cs typeface="Arial" panose="020B0604020202020204" pitchFamily="34" charset="0"/>
                <a:hlinkClick r:id="rId3"/>
              </a:rPr>
              <a:t>aqui. </a:t>
            </a:r>
            <a:endParaRPr lang="pt-PT" sz="1600" b="1" dirty="0">
              <a:latin typeface="Arial" panose="020B0604020202020204" pitchFamily="34" charset="0"/>
              <a:cs typeface="Arial" panose="020B0604020202020204" pitchFamily="34" charset="0"/>
            </a:endParaRPr>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75225" y="2603646"/>
            <a:ext cx="8171234" cy="3016210"/>
          </a:xfrm>
          <a:prstGeom prst="rect">
            <a:avLst/>
          </a:prstGeom>
          <a:noFill/>
        </p:spPr>
        <p:txBody>
          <a:bodyPr wrap="square" rtlCol="0">
            <a:spAutoFit/>
          </a:bodyPr>
          <a:lstStyle/>
          <a:p>
            <a:r>
              <a:rPr lang="pt-PT" sz="1600" b="1" u="sng" dirty="0">
                <a:latin typeface="Calibri" panose="020F0502020204030204" pitchFamily="34" charset="0"/>
                <a:cs typeface="Calibri" panose="020F0502020204030204" pitchFamily="34" charset="0"/>
              </a:rPr>
              <a:t>OBJETIVO:</a:t>
            </a:r>
          </a:p>
          <a:p>
            <a:endParaRPr lang="pt-PT" sz="1000" b="1" u="sng" dirty="0">
              <a:latin typeface="Calibri" panose="020F0502020204030204" pitchFamily="34" charset="0"/>
              <a:cs typeface="Calibri" panose="020F0502020204030204" pitchFamily="34" charset="0"/>
            </a:endParaRPr>
          </a:p>
          <a:p>
            <a:r>
              <a:rPr lang="pt-PT" sz="1000" dirty="0">
                <a:latin typeface="Calibri" panose="020F0502020204030204" pitchFamily="34" charset="0"/>
                <a:cs typeface="Calibri" panose="020F0502020204030204" pitchFamily="34" charset="0"/>
              </a:rPr>
              <a:t>Promover e apoiar financeiramente projetos que visem a modernização do modelo de negócio das empresas bem como os seus processos de produção, incluindo a desmaterialização dos fluxos de trabalho, a mitigação dos défices de competências na utilização das tecnologias digitais, a incorporação de ferramentas e metodologias de teletrabalho, a criação de novos canais digitais de comercialização de produtos e serviços, a adoção de uma cultura de experimentação e inovação, o reforço do ecossistema de empreendedorismo nacional e a incorporação de tecnologias disruptivas nas propostas de valor das empresas.</a:t>
            </a:r>
          </a:p>
          <a:p>
            <a:endParaRPr lang="pt-PT" sz="1600" dirty="0">
              <a:latin typeface="Calibri" panose="020F0502020204030204" pitchFamily="34" charset="0"/>
              <a:cs typeface="Calibri" panose="020F0502020204030204" pitchFamily="34" charset="0"/>
            </a:endParaRPr>
          </a:p>
          <a:p>
            <a:r>
              <a:rPr lang="pt-PT" sz="1600" b="1" u="sng" dirty="0">
                <a:latin typeface="Calibri" panose="020F0502020204030204" pitchFamily="34" charset="0"/>
                <a:cs typeface="Calibri" panose="020F0502020204030204" pitchFamily="34" charset="0"/>
              </a:rPr>
              <a:t>ÂMBITO TERRITORIAL:</a:t>
            </a:r>
          </a:p>
          <a:p>
            <a:endParaRPr lang="pt-PT" sz="1000" b="1" u="sng" dirty="0">
              <a:latin typeface="Calibri" panose="020F0502020204030204" pitchFamily="34" charset="0"/>
              <a:cs typeface="Calibri" panose="020F0502020204030204" pitchFamily="34" charset="0"/>
            </a:endParaRPr>
          </a:p>
          <a:p>
            <a:r>
              <a:rPr lang="pt-PT" sz="1000" dirty="0">
                <a:latin typeface="Calibri" panose="020F0502020204030204" pitchFamily="34" charset="0"/>
                <a:cs typeface="Calibri" panose="020F0502020204030204" pitchFamily="34" charset="0"/>
              </a:rPr>
              <a:t>Qualquer região do território nacional, incluindo as Regiões Autónomas da Madeira e dos Açores. As entidades beneficiárias devem afetar os projetos a estabelecimentos localizados nas NUTS II abrangidas pelo respetivo aviso de abertura de concurso.</a:t>
            </a:r>
          </a:p>
          <a:p>
            <a:endParaRPr lang="pt-PT" sz="1600" dirty="0">
              <a:latin typeface="Calibri" panose="020F0502020204030204" pitchFamily="34" charset="0"/>
              <a:cs typeface="Calibri" panose="020F0502020204030204" pitchFamily="34" charset="0"/>
            </a:endParaRPr>
          </a:p>
          <a:p>
            <a:r>
              <a:rPr lang="pt-PT" sz="1600" b="1" u="sng" dirty="0">
                <a:latin typeface="Calibri" panose="020F0502020204030204" pitchFamily="34" charset="0"/>
                <a:cs typeface="Calibri" panose="020F0502020204030204" pitchFamily="34" charset="0"/>
              </a:rPr>
              <a:t>ÂMBITO SETORIAL:</a:t>
            </a:r>
          </a:p>
          <a:p>
            <a:endParaRPr lang="pt-PT" sz="1000" b="1" u="sng" dirty="0">
              <a:latin typeface="Calibri" panose="020F0502020204030204" pitchFamily="34" charset="0"/>
              <a:cs typeface="Calibri" panose="020F0502020204030204" pitchFamily="34" charset="0"/>
            </a:endParaRPr>
          </a:p>
          <a:p>
            <a:r>
              <a:rPr lang="pt-PT" sz="1000" dirty="0">
                <a:latin typeface="Calibri" panose="020F0502020204030204" pitchFamily="34" charset="0"/>
                <a:cs typeface="Calibri" panose="020F0502020204030204" pitchFamily="34" charset="0"/>
              </a:rPr>
              <a:t>Os projetos podem enquadrar-se em qualquer setor económico, embora respeitando as restrições setoriais previstas no RGIC.</a:t>
            </a: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259114"/>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Empresas</a:t>
            </a:r>
          </a:p>
        </p:txBody>
      </p:sp>
    </p:spTree>
    <p:extLst>
      <p:ext uri="{BB962C8B-B14F-4D97-AF65-F5344CB8AC3E}">
        <p14:creationId xmlns:p14="http://schemas.microsoft.com/office/powerpoint/2010/main" xmlns="" val="1255890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latin typeface="Arial" panose="020B0604020202020204" pitchFamily="34" charset="0"/>
                <a:cs typeface="Arial" panose="020B0604020202020204" pitchFamily="34" charset="0"/>
              </a:rPr>
              <a:t>6. PRR | Sistema de Incentivos «Empresas 4.0»</a:t>
            </a:r>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75225" y="2770486"/>
            <a:ext cx="8025648" cy="3262432"/>
          </a:xfrm>
          <a:prstGeom prst="rect">
            <a:avLst/>
          </a:prstGeom>
          <a:noFill/>
        </p:spPr>
        <p:txBody>
          <a:bodyPr wrap="square" rtlCol="0">
            <a:spAutoFit/>
          </a:bodyPr>
          <a:lstStyle/>
          <a:p>
            <a:r>
              <a:rPr lang="pt-PT" sz="1600" b="1" u="sng" dirty="0">
                <a:latin typeface="Arial" panose="020B0604020202020204" pitchFamily="34" charset="0"/>
                <a:cs typeface="Arial" panose="020B0604020202020204" pitchFamily="34" charset="0"/>
              </a:rPr>
              <a:t>MEDIDAS DE INVESTIMENTO: </a:t>
            </a:r>
          </a:p>
          <a:p>
            <a:endParaRPr lang="pt-PT" sz="10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Rede Nacional de </a:t>
            </a:r>
            <a:r>
              <a:rPr lang="pt-PT" sz="1000" dirty="0" err="1">
                <a:latin typeface="Arial" panose="020B0604020202020204" pitchFamily="34" charset="0"/>
                <a:cs typeface="Arial" panose="020B0604020202020204" pitchFamily="34" charset="0"/>
              </a:rPr>
              <a:t>Test</a:t>
            </a:r>
            <a:r>
              <a:rPr lang="pt-PT" sz="1000" dirty="0">
                <a:latin typeface="Arial" panose="020B0604020202020204" pitchFamily="34" charset="0"/>
                <a:cs typeface="Arial" panose="020B0604020202020204" pitchFamily="34" charset="0"/>
              </a:rPr>
              <a:t> </a:t>
            </a:r>
            <a:r>
              <a:rPr lang="pt-PT" sz="1000" dirty="0" err="1">
                <a:latin typeface="Arial" panose="020B0604020202020204" pitchFamily="34" charset="0"/>
                <a:cs typeface="Arial" panose="020B0604020202020204" pitchFamily="34" charset="0"/>
              </a:rPr>
              <a:t>Beds</a:t>
            </a:r>
            <a:endParaRPr lang="pt-PT" sz="1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Aceleradoras de Comércio Digital</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Internacionalização Via E-Commerce</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Internacionalização das PME </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Programa de apoio individualizado para a promoção digital</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Apoio a Modelos de Negócio para a Transição Digital (</a:t>
            </a:r>
            <a:r>
              <a:rPr lang="pt-PT" sz="1000" dirty="0" err="1">
                <a:latin typeface="Arial" panose="020B0604020202020204" pitchFamily="34" charset="0"/>
                <a:cs typeface="Arial" panose="020B0604020202020204" pitchFamily="34" charset="0"/>
              </a:rPr>
              <a:t>Coaching</a:t>
            </a:r>
            <a:r>
              <a:rPr lang="pt-PT" sz="1000" dirty="0">
                <a:latin typeface="Arial" panose="020B0604020202020204" pitchFamily="34" charset="0"/>
                <a:cs typeface="Arial" panose="020B0604020202020204" pitchFamily="34" charset="0"/>
              </a:rPr>
              <a:t> 4.0)</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Voucher para </a:t>
            </a:r>
            <a:r>
              <a:rPr lang="pt-PT" sz="1000" dirty="0" err="1">
                <a:latin typeface="Arial" panose="020B0604020202020204" pitchFamily="34" charset="0"/>
                <a:cs typeface="Arial" panose="020B0604020202020204" pitchFamily="34" charset="0"/>
              </a:rPr>
              <a:t>Startups</a:t>
            </a:r>
            <a:r>
              <a:rPr lang="pt-PT" sz="1000" dirty="0">
                <a:latin typeface="Arial" panose="020B0604020202020204" pitchFamily="34" charset="0"/>
                <a:cs typeface="Arial" panose="020B0604020202020204" pitchFamily="34" charset="0"/>
              </a:rPr>
              <a:t> - Novos Produtos Verdes e Digitais</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Vales Incubadoras/Aceleradoras </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Digital </a:t>
            </a:r>
            <a:r>
              <a:rPr lang="pt-PT" sz="1000" dirty="0" err="1">
                <a:latin typeface="Arial" panose="020B0604020202020204" pitchFamily="34" charset="0"/>
                <a:cs typeface="Arial" panose="020B0604020202020204" pitchFamily="34" charset="0"/>
              </a:rPr>
              <a:t>Innovation</a:t>
            </a:r>
            <a:r>
              <a:rPr lang="pt-PT" sz="1000" dirty="0">
                <a:latin typeface="Arial" panose="020B0604020202020204" pitchFamily="34" charset="0"/>
                <a:cs typeface="Arial" panose="020B0604020202020204" pitchFamily="34" charset="0"/>
              </a:rPr>
              <a:t> </a:t>
            </a:r>
            <a:r>
              <a:rPr lang="pt-PT" sz="1000" dirty="0" err="1">
                <a:latin typeface="Arial" panose="020B0604020202020204" pitchFamily="34" charset="0"/>
                <a:cs typeface="Arial" panose="020B0604020202020204" pitchFamily="34" charset="0"/>
              </a:rPr>
              <a:t>Hubs</a:t>
            </a:r>
            <a:endParaRPr lang="pt-PT" sz="10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Experimentação e teste de tecnologias digitais na fase prévia à decisão de investimento</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Qualificação e formação em competências digitais</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Apoio na procura de financiamento para investimento em tecnologias digitais;</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Atuação como facilitador, juntando indústria, empresas e entidades da Administração Pública que necessitem de adotar novas soluções tecnológicas, com empresas, nomeadamente </a:t>
            </a:r>
            <a:r>
              <a:rPr lang="pt-PT" sz="1000" dirty="0" err="1">
                <a:latin typeface="Arial" panose="020B0604020202020204" pitchFamily="34" charset="0"/>
                <a:cs typeface="Arial" panose="020B0604020202020204" pitchFamily="34" charset="0"/>
              </a:rPr>
              <a:t>Startups</a:t>
            </a:r>
            <a:r>
              <a:rPr lang="pt-PT" sz="1000" dirty="0">
                <a:latin typeface="Arial" panose="020B0604020202020204" pitchFamily="34" charset="0"/>
                <a:cs typeface="Arial" panose="020B0604020202020204" pitchFamily="34" charset="0"/>
              </a:rPr>
              <a:t> e PME que já disponham de soluções digitais prontas para o mercado;</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Prestação de apoio a </a:t>
            </a:r>
            <a:r>
              <a:rPr lang="pt-PT" sz="1000" dirty="0" err="1">
                <a:latin typeface="Arial" panose="020B0604020202020204" pitchFamily="34" charset="0"/>
                <a:cs typeface="Arial" panose="020B0604020202020204" pitchFamily="34" charset="0"/>
              </a:rPr>
              <a:t>Startups</a:t>
            </a:r>
            <a:r>
              <a:rPr lang="pt-PT" sz="1000" dirty="0">
                <a:latin typeface="Arial" panose="020B0604020202020204" pitchFamily="34" charset="0"/>
                <a:cs typeface="Arial" panose="020B0604020202020204" pitchFamily="34" charset="0"/>
              </a:rPr>
              <a:t> para fomentar o ecossistema de empreendedorismo, através de serviços de incubação/aceleração;</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Selos de Certificações de </a:t>
            </a:r>
            <a:r>
              <a:rPr lang="pt-PT" sz="1000" dirty="0" err="1">
                <a:latin typeface="Arial" panose="020B0604020202020204" pitchFamily="34" charset="0"/>
                <a:cs typeface="Arial" panose="020B0604020202020204" pitchFamily="34" charset="0"/>
              </a:rPr>
              <a:t>Cibersegurança</a:t>
            </a:r>
            <a:r>
              <a:rPr lang="pt-PT" sz="1000" dirty="0">
                <a:latin typeface="Arial" panose="020B0604020202020204" pitchFamily="34" charset="0"/>
                <a:cs typeface="Arial" panose="020B0604020202020204" pitchFamily="34" charset="0"/>
              </a:rPr>
              <a:t>, Privacidade, Usabilidade e Sustentabilidade</a:t>
            </a:r>
          </a:p>
          <a:p>
            <a:endParaRPr lang="pt-PT" sz="1000" dirty="0">
              <a:latin typeface="Arial" panose="020B0604020202020204" pitchFamily="34" charset="0"/>
              <a:cs typeface="Arial" panose="020B0604020202020204" pitchFamily="34" charset="0"/>
            </a:endParaRP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259114"/>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Empresas</a:t>
            </a:r>
          </a:p>
        </p:txBody>
      </p:sp>
    </p:spTree>
    <p:extLst>
      <p:ext uri="{BB962C8B-B14F-4D97-AF65-F5344CB8AC3E}">
        <p14:creationId xmlns:p14="http://schemas.microsoft.com/office/powerpoint/2010/main" xmlns="" val="14138837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latin typeface="Arial" panose="020B0604020202020204" pitchFamily="34" charset="0"/>
                <a:cs typeface="Arial" panose="020B0604020202020204" pitchFamily="34" charset="0"/>
              </a:rPr>
              <a:t>6. PRR | Sistema de Incentivos «Empresas 4.0»</a:t>
            </a:r>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308895" y="2480535"/>
            <a:ext cx="8025648" cy="415498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PT" sz="16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ENTIDADES BENEFICIÁRIAS FINAIS: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PT"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Empresas, de qualquer dimensão ou forma jurídica;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PT"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Entidades não empresariais do Sistema de I&amp;I (ENESII);</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PT"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Entidades gestoras dos clusters de competitividade;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PT"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Entidades da Administração Pública;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pt-PT"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Associações empresariais ou outras associações relevantes para a área objeto do projeto.</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pt-PT"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pt-PT" sz="1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Nota: </a:t>
            </a:r>
            <a:r>
              <a:rPr kumimoji="0" lang="pt-PT"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Os avisos de abertura de concurso (AAC) especificam a tipologia de entidades beneficiárias a admitir em cada medida.</a:t>
            </a:r>
          </a:p>
          <a:p>
            <a:pPr marL="0" marR="0" lvl="0" indent="0" algn="l" defTabSz="914400" rtl="0" eaLnBrk="1" fontAlgn="auto" latinLnBrk="0" hangingPunct="1">
              <a:lnSpc>
                <a:spcPct val="100000"/>
              </a:lnSpc>
              <a:spcBef>
                <a:spcPts val="0"/>
              </a:spcBef>
              <a:spcAft>
                <a:spcPts val="0"/>
              </a:spcAft>
              <a:buClrTx/>
              <a:buSzTx/>
              <a:buFontTx/>
              <a:buNone/>
              <a:tabLst/>
              <a:defRPr/>
            </a:pPr>
            <a:endParaRPr lang="pt-PT" sz="1600" b="1" u="sng"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pt-PT" sz="1600" b="1" u="sng" dirty="0">
              <a:latin typeface="Arial" panose="020B0604020202020204" pitchFamily="34" charset="0"/>
              <a:cs typeface="Arial" panose="020B0604020202020204" pitchFamily="34" charset="0"/>
            </a:endParaRPr>
          </a:p>
          <a:p>
            <a:r>
              <a:rPr lang="pt-PT" sz="1600" b="1" u="sng" dirty="0">
                <a:latin typeface="Arial" panose="020B0604020202020204" pitchFamily="34" charset="0"/>
                <a:cs typeface="Arial" panose="020B0604020202020204" pitchFamily="34" charset="0"/>
              </a:rPr>
              <a:t>CRITÉRIOS DE ELEGIBILIDADE DOS BENEFICIÁRIOS:</a:t>
            </a:r>
          </a:p>
          <a:p>
            <a:endParaRPr lang="pt-PT" sz="10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Estar legalmente constituído;</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Ter a situação tributária e contributiva regularizada perante, respetivamente, a administração fiscal e a segurança social, a verificar até ao momento da assinatura do termo de aceitação;</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Poder legalmente desenvolver as atividades no território abrangido pela tipologia das operações e dos investimentos a que se candidata, incluindo o cumprimento da legislação ambiental aplicável a nível da UE e nacional;</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Possuir, ou poder assegurar até à aprovação da candidatura, os meios técnicos, físicos e financeiros e os recursos humanos necessários ao desenvolvimento da operação;</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Demonstrar ter capacidade de financiamento do projeto;</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Ter a situação regularizada em matéria de reposições, no âmbito de financiamentos dos Fundos Europeus; </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Dispor de contabilidade organizada nos termos da legislação aplicável;</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Possuir um estabelecimento legalmente constituído em qualquer uma das regiões NUTS II.</a:t>
            </a: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259114"/>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Empresas</a:t>
            </a:r>
          </a:p>
        </p:txBody>
      </p:sp>
    </p:spTree>
    <p:extLst>
      <p:ext uri="{BB962C8B-B14F-4D97-AF65-F5344CB8AC3E}">
        <p14:creationId xmlns:p14="http://schemas.microsoft.com/office/powerpoint/2010/main" xmlns="" val="41740640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latin typeface="Arial" panose="020B0604020202020204" pitchFamily="34" charset="0"/>
                <a:cs typeface="Arial" panose="020B0604020202020204" pitchFamily="34" charset="0"/>
              </a:rPr>
              <a:t>6. PRR | Sistema de Incentivos «Empresas 4.0»</a:t>
            </a:r>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75225" y="2619498"/>
            <a:ext cx="8025648" cy="2492990"/>
          </a:xfrm>
          <a:prstGeom prst="rect">
            <a:avLst/>
          </a:prstGeom>
          <a:noFill/>
        </p:spPr>
        <p:txBody>
          <a:bodyPr wrap="square" rtlCol="0">
            <a:spAutoFit/>
          </a:bodyPr>
          <a:lstStyle/>
          <a:p>
            <a:r>
              <a:rPr lang="pt-PT" sz="1600" b="1" u="sng" dirty="0">
                <a:latin typeface="Arial" panose="020B0604020202020204" pitchFamily="34" charset="0"/>
                <a:cs typeface="Arial" panose="020B0604020202020204" pitchFamily="34" charset="0"/>
              </a:rPr>
              <a:t>CRITÉRIOS DE ELEGIBILIDADE DOS BENEFICIÁRIOS (</a:t>
            </a:r>
            <a:r>
              <a:rPr lang="pt-PT" sz="1600" b="1" u="sng" dirty="0" err="1">
                <a:latin typeface="Arial" panose="020B0604020202020204" pitchFamily="34" charset="0"/>
                <a:cs typeface="Arial" panose="020B0604020202020204" pitchFamily="34" charset="0"/>
              </a:rPr>
              <a:t>cont</a:t>
            </a:r>
            <a:r>
              <a:rPr lang="pt-PT" sz="1600" b="1" u="sng" dirty="0">
                <a:latin typeface="Arial" panose="020B0604020202020204" pitchFamily="34" charset="0"/>
                <a:cs typeface="Arial" panose="020B0604020202020204" pitchFamily="34" charset="0"/>
              </a:rPr>
              <a:t>.):</a:t>
            </a:r>
          </a:p>
          <a:p>
            <a:endParaRPr lang="pt-PT" sz="10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Não se enquadrar no conceito de empresa em dificuldade nos termos da definição que consta do n.º 18 do artigo 2.º do RGIC, ou demonstrar que esse enquadramento resultou do impacto da situação de pandemia de COVID-19, aplicando-se as condições definidas no Regulamento (UE) 2020/972 da Comissão, de 2 de julho de 2020.</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Declarar que não se trata de uma empresa sujeita a uma injunção de recuperação, ainda pendente, na sequência de uma decisão anterior da Comissão Europeia que declara um auxílio ilegal e incompatível com o mercado interno, conforme previsto;</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Cumprir as regras aplicáveis aos auxílios de Estado;</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Não deter nem ter detido capital numa percentagem superior a 50 %, por si ou pelo seu cônjuge, não separado de pessoas e bens, ou pelos seus ascendentes e descendentes até ao 1.º grau, bem como por aquele que consigo viva em condições análogas às dos cônjuges, em empresa que não tenha cumprido notificação para devolução de apoios no âmbito de uma operação apoiada por fundos europeus</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Não ter apresentado os mesmos investimentos em candidatura, no âmbito da qual ainda esteja a decorrer o processo de decisão ou em que a decisão sobre o pedido de financiamento tenha sido favorável, exceto nas situações em que tenha sido apresentada desistência.</a:t>
            </a: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259114"/>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Empresas</a:t>
            </a:r>
          </a:p>
        </p:txBody>
      </p:sp>
    </p:spTree>
    <p:extLst>
      <p:ext uri="{BB962C8B-B14F-4D97-AF65-F5344CB8AC3E}">
        <p14:creationId xmlns:p14="http://schemas.microsoft.com/office/powerpoint/2010/main" xmlns="" val="17309618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latin typeface="Arial" panose="020B0604020202020204" pitchFamily="34" charset="0"/>
                <a:cs typeface="Arial" panose="020B0604020202020204" pitchFamily="34" charset="0"/>
              </a:rPr>
              <a:t>6. PRR | Sistema de Incentivos «Empresas 4.0»</a:t>
            </a:r>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75225" y="2619498"/>
            <a:ext cx="8025648" cy="2492990"/>
          </a:xfrm>
          <a:prstGeom prst="rect">
            <a:avLst/>
          </a:prstGeom>
          <a:noFill/>
        </p:spPr>
        <p:txBody>
          <a:bodyPr wrap="square" rtlCol="0">
            <a:spAutoFit/>
          </a:bodyPr>
          <a:lstStyle/>
          <a:p>
            <a:r>
              <a:rPr lang="pt-PT" sz="1600" b="1" u="sng" dirty="0">
                <a:latin typeface="Arial" panose="020B0604020202020204" pitchFamily="34" charset="0"/>
                <a:cs typeface="Arial" panose="020B0604020202020204" pitchFamily="34" charset="0"/>
              </a:rPr>
              <a:t>CRITÉRIOS DE ELEGIBILIDADE DOS PROJETOS:</a:t>
            </a:r>
          </a:p>
          <a:p>
            <a:endParaRPr lang="pt-PT" sz="10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Enquadrar-se nos objetivos e prioridades definidos nos respetivos AAC;</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Ter data de início dos trabalhos após a data do pedido de auxílio ou da candidatura, tal como definido no n.º 23 do artigo 2.º e no artigo 6.º do RGIC;</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Demonstrar viabilidade económico-financeira;</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Cumprir o princípio do «Não prejudicar significativamente» ou «Do no </a:t>
            </a:r>
            <a:r>
              <a:rPr lang="pt-PT" sz="1000" dirty="0" err="1">
                <a:latin typeface="Arial" panose="020B0604020202020204" pitchFamily="34" charset="0"/>
                <a:cs typeface="Arial" panose="020B0604020202020204" pitchFamily="34" charset="0"/>
              </a:rPr>
              <a:t>significant</a:t>
            </a:r>
            <a:r>
              <a:rPr lang="pt-PT" sz="1000" dirty="0">
                <a:latin typeface="Arial" panose="020B0604020202020204" pitchFamily="34" charset="0"/>
                <a:cs typeface="Arial" panose="020B0604020202020204" pitchFamily="34" charset="0"/>
              </a:rPr>
              <a:t> </a:t>
            </a:r>
            <a:r>
              <a:rPr lang="pt-PT" sz="1000" dirty="0" err="1">
                <a:latin typeface="Arial" panose="020B0604020202020204" pitchFamily="34" charset="0"/>
                <a:cs typeface="Arial" panose="020B0604020202020204" pitchFamily="34" charset="0"/>
              </a:rPr>
              <a:t>harm</a:t>
            </a:r>
            <a:r>
              <a:rPr lang="pt-PT" sz="1000" dirty="0">
                <a:latin typeface="Arial" panose="020B0604020202020204" pitchFamily="34" charset="0"/>
                <a:cs typeface="Arial" panose="020B0604020202020204" pitchFamily="34" charset="0"/>
              </a:rPr>
              <a:t>» (DNSH), não incluindo atividades que causem danos significativos a qualquer objetivo ambiental na aceção do artigo 17.º do Regulamento (UE) 2020/852 do Parlamento Europeu e do Conselho (Regulamento da Taxonomia da EU);</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Integrar toda a informação exigida no âmbito da instrução do processo de candidatura, nos termos dos respetivos avisos, respeitando as condições e os prazos fixados;</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Obter uma avaliação final favorável dos critérios de seleção;</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Estar em conformidade com as disposições legais, nacionais e europeias, e regulamentares que lhes forem aplicáveis;</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Apresentar uma matriz de risco, com avaliação detalhada dos riscos de segurança e </a:t>
            </a:r>
            <a:r>
              <a:rPr lang="pt-PT" sz="1000" dirty="0" err="1">
                <a:latin typeface="Arial" panose="020B0604020202020204" pitchFamily="34" charset="0"/>
                <a:cs typeface="Arial" panose="020B0604020202020204" pitchFamily="34" charset="0"/>
              </a:rPr>
              <a:t>cibersegurança</a:t>
            </a:r>
            <a:r>
              <a:rPr lang="pt-PT" sz="1000" dirty="0">
                <a:latin typeface="Arial" panose="020B0604020202020204" pitchFamily="34" charset="0"/>
                <a:cs typeface="Arial" panose="020B0604020202020204" pitchFamily="34" charset="0"/>
              </a:rPr>
              <a:t>, bem como as respetivas medidas de mitigação.</a:t>
            </a: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259114"/>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Empresas</a:t>
            </a:r>
          </a:p>
        </p:txBody>
      </p:sp>
    </p:spTree>
    <p:extLst>
      <p:ext uri="{BB962C8B-B14F-4D97-AF65-F5344CB8AC3E}">
        <p14:creationId xmlns:p14="http://schemas.microsoft.com/office/powerpoint/2010/main" xmlns="" val="19086770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latin typeface="Arial" panose="020B0604020202020204" pitchFamily="34" charset="0"/>
                <a:cs typeface="Arial" panose="020B0604020202020204" pitchFamily="34" charset="0"/>
              </a:rPr>
              <a:t>6. PRR | Sistema de Incentivos «Empresas 4.0»</a:t>
            </a:r>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75225" y="2893535"/>
            <a:ext cx="8293502" cy="3108543"/>
          </a:xfrm>
          <a:prstGeom prst="rect">
            <a:avLst/>
          </a:prstGeom>
          <a:noFill/>
        </p:spPr>
        <p:txBody>
          <a:bodyPr wrap="square" rtlCol="0">
            <a:spAutoFit/>
          </a:bodyPr>
          <a:lstStyle/>
          <a:p>
            <a:r>
              <a:rPr lang="pt-PT" sz="1600" b="1" u="sng" dirty="0">
                <a:latin typeface="Arial" panose="020B0604020202020204" pitchFamily="34" charset="0"/>
                <a:cs typeface="Arial" panose="020B0604020202020204" pitchFamily="34" charset="0"/>
              </a:rPr>
              <a:t>DESPESAS NÃO ELEGÍVEIS:</a:t>
            </a:r>
          </a:p>
          <a:p>
            <a:endParaRPr lang="pt-PT" sz="1000" b="1" dirty="0">
              <a:latin typeface="Arial" panose="020B0604020202020204" pitchFamily="34" charset="0"/>
              <a:cs typeface="Arial" panose="020B0604020202020204" pitchFamily="34" charset="0"/>
            </a:endParaRPr>
          </a:p>
          <a:p>
            <a:pPr marL="228600" indent="-228600">
              <a:buFont typeface="+mj-lt"/>
              <a:buAutoNum type="arabicPeriod"/>
            </a:pPr>
            <a:r>
              <a:rPr lang="pt-PT" sz="1000" dirty="0">
                <a:latin typeface="Arial" panose="020B0604020202020204" pitchFamily="34" charset="0"/>
                <a:cs typeface="Arial" panose="020B0604020202020204" pitchFamily="34" charset="0"/>
              </a:rPr>
              <a:t>Custos normais de funcionamento do beneficiário, não previstos no investimento contratualizado, bem como custos de manutenção e substituição, e custos relacionados com atividades de tipo periódico ou contínuo;</a:t>
            </a:r>
          </a:p>
          <a:p>
            <a:pPr marL="228600" indent="-228600">
              <a:buFont typeface="+mj-lt"/>
              <a:buAutoNum type="arabicPeriod"/>
            </a:pPr>
            <a:r>
              <a:rPr lang="pt-PT" sz="1000" dirty="0">
                <a:latin typeface="Arial" panose="020B0604020202020204" pitchFamily="34" charset="0"/>
                <a:cs typeface="Arial" panose="020B0604020202020204" pitchFamily="34" charset="0"/>
              </a:rPr>
              <a:t>Investimentos que decorram de obrigações emergentes de acordos ou contratos de concessão com o Estado ou do cumprimento de obrigações legais aplicáveis às atividades propostas;</a:t>
            </a:r>
          </a:p>
          <a:p>
            <a:pPr marL="228600" indent="-228600">
              <a:buFont typeface="+mj-lt"/>
              <a:buAutoNum type="arabicPeriod"/>
            </a:pPr>
            <a:r>
              <a:rPr lang="pt-PT" sz="1000" dirty="0">
                <a:latin typeface="Arial" panose="020B0604020202020204" pitchFamily="34" charset="0"/>
                <a:cs typeface="Arial" panose="020B0604020202020204" pitchFamily="34" charset="0"/>
              </a:rPr>
              <a:t>Pagamentos em numerário, exceto nas situações em que se revele ser este o meio de pagamento mais frequente, em função da natureza das despesas, e desde que num quantitativo unitário inferior a 250 euros;</a:t>
            </a:r>
          </a:p>
          <a:p>
            <a:pPr marL="228600" indent="-228600">
              <a:buFont typeface="+mj-lt"/>
              <a:buAutoNum type="arabicPeriod"/>
            </a:pPr>
            <a:r>
              <a:rPr lang="pt-PT" sz="1000" dirty="0">
                <a:latin typeface="Arial" panose="020B0604020202020204" pitchFamily="34" charset="0"/>
                <a:cs typeface="Arial" panose="020B0604020202020204" pitchFamily="34" charset="0"/>
              </a:rPr>
              <a:t>Despesas pagas no âmbito de contratos efetuados através de intermediários ou consultores, em que o montante a pagar é expresso em percentagem do montante financiado pelo PRR ou das despesas elegíveis do projeto;</a:t>
            </a:r>
          </a:p>
          <a:p>
            <a:pPr marL="228600" indent="-228600">
              <a:buFont typeface="+mj-lt"/>
              <a:buAutoNum type="arabicPeriod"/>
            </a:pPr>
            <a:r>
              <a:rPr lang="pt-PT" sz="1000" dirty="0">
                <a:latin typeface="Arial" panose="020B0604020202020204" pitchFamily="34" charset="0"/>
                <a:cs typeface="Arial" panose="020B0604020202020204" pitchFamily="34" charset="0"/>
              </a:rPr>
              <a:t>Aquisição de bens em estado de uso;</a:t>
            </a:r>
          </a:p>
          <a:p>
            <a:pPr marL="228600" indent="-228600">
              <a:buFont typeface="+mj-lt"/>
              <a:buAutoNum type="arabicPeriod"/>
            </a:pPr>
            <a:r>
              <a:rPr lang="pt-PT" sz="1000" dirty="0">
                <a:latin typeface="Arial" panose="020B0604020202020204" pitchFamily="34" charset="0"/>
                <a:cs typeface="Arial" panose="020B0604020202020204" pitchFamily="34" charset="0"/>
              </a:rPr>
              <a:t>Imposto sobre o valor acrescentado (IVA), recuperável ou não pelo beneficiário;</a:t>
            </a:r>
          </a:p>
          <a:p>
            <a:pPr marL="228600" indent="-228600">
              <a:buFont typeface="+mj-lt"/>
              <a:buAutoNum type="arabicPeriod"/>
            </a:pPr>
            <a:r>
              <a:rPr lang="pt-PT" sz="1000" dirty="0">
                <a:latin typeface="Arial" panose="020B0604020202020204" pitchFamily="34" charset="0"/>
                <a:cs typeface="Arial" panose="020B0604020202020204" pitchFamily="34" charset="0"/>
              </a:rPr>
              <a:t>Aquisição de veículos automóveis, aeronaves e outro material de transporte;</a:t>
            </a:r>
          </a:p>
          <a:p>
            <a:pPr marL="228600" indent="-228600">
              <a:buFont typeface="+mj-lt"/>
              <a:buAutoNum type="arabicPeriod"/>
            </a:pPr>
            <a:r>
              <a:rPr lang="pt-PT" sz="1000" dirty="0">
                <a:latin typeface="Arial" panose="020B0604020202020204" pitchFamily="34" charset="0"/>
                <a:cs typeface="Arial" panose="020B0604020202020204" pitchFamily="34" charset="0"/>
              </a:rPr>
              <a:t>Juros e encargos financeiros;</a:t>
            </a:r>
          </a:p>
          <a:p>
            <a:pPr marL="228600" indent="-228600">
              <a:buFont typeface="+mj-lt"/>
              <a:buAutoNum type="arabicPeriod"/>
            </a:pPr>
            <a:r>
              <a:rPr lang="pt-PT" sz="1000" dirty="0">
                <a:latin typeface="Arial" panose="020B0604020202020204" pitchFamily="34" charset="0"/>
                <a:cs typeface="Arial" panose="020B0604020202020204" pitchFamily="34" charset="0"/>
              </a:rPr>
              <a:t>Fundo de maneio;</a:t>
            </a:r>
          </a:p>
          <a:p>
            <a:pPr marL="228600" indent="-228600">
              <a:buFont typeface="+mj-lt"/>
              <a:buAutoNum type="arabicPeriod"/>
            </a:pPr>
            <a:r>
              <a:rPr lang="pt-PT" sz="1000" dirty="0">
                <a:latin typeface="Arial" panose="020B0604020202020204" pitchFamily="34" charset="0"/>
                <a:cs typeface="Arial" panose="020B0604020202020204" pitchFamily="34" charset="0"/>
              </a:rPr>
              <a:t>Compra de imóveis, incluindo terrenos;</a:t>
            </a:r>
          </a:p>
          <a:p>
            <a:pPr marL="228600" indent="-228600">
              <a:buFont typeface="+mj-lt"/>
              <a:buAutoNum type="arabicPeriod"/>
            </a:pPr>
            <a:r>
              <a:rPr lang="pt-PT" sz="1000" dirty="0">
                <a:latin typeface="Arial" panose="020B0604020202020204" pitchFamily="34" charset="0"/>
                <a:cs typeface="Arial" panose="020B0604020202020204" pitchFamily="34" charset="0"/>
              </a:rPr>
              <a:t>Trespasse e direitos de utilização de espaços;</a:t>
            </a:r>
          </a:p>
          <a:p>
            <a:pPr marL="228600" indent="-228600">
              <a:buFont typeface="+mj-lt"/>
              <a:buAutoNum type="arabicPeriod"/>
            </a:pPr>
            <a:r>
              <a:rPr lang="pt-PT" sz="1000" dirty="0">
                <a:latin typeface="Arial" panose="020B0604020202020204" pitchFamily="34" charset="0"/>
                <a:cs typeface="Arial" panose="020B0604020202020204" pitchFamily="34" charset="0"/>
              </a:rPr>
              <a:t>Publicidade corrente.</a:t>
            </a:r>
          </a:p>
          <a:p>
            <a:endParaRPr lang="pt-PT" sz="1000" dirty="0">
              <a:latin typeface="Arial" panose="020B0604020202020204" pitchFamily="34" charset="0"/>
              <a:cs typeface="Arial" panose="020B0604020202020204" pitchFamily="34" charset="0"/>
            </a:endParaRP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259114"/>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Empresas</a:t>
            </a:r>
          </a:p>
        </p:txBody>
      </p:sp>
    </p:spTree>
    <p:extLst>
      <p:ext uri="{BB962C8B-B14F-4D97-AF65-F5344CB8AC3E}">
        <p14:creationId xmlns:p14="http://schemas.microsoft.com/office/powerpoint/2010/main" xmlns="" val="1035741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C49D55A-9AD7-CF45-ADB3-400CCAC9BD9A}"/>
              </a:ext>
            </a:extLst>
          </p:cNvPr>
          <p:cNvSpPr>
            <a:spLocks noGrp="1"/>
          </p:cNvSpPr>
          <p:nvPr>
            <p:ph type="title"/>
          </p:nvPr>
        </p:nvSpPr>
        <p:spPr>
          <a:xfrm>
            <a:off x="9392628" y="0"/>
            <a:ext cx="2532529" cy="1325563"/>
          </a:xfrm>
        </p:spPr>
        <p:txBody>
          <a:bodyPr>
            <a:normAutofit/>
          </a:bodyPr>
          <a:lstStyle/>
          <a:p>
            <a:pPr algn="r"/>
            <a:r>
              <a:rPr lang="x-none" sz="2200" b="1" dirty="0">
                <a:latin typeface="Arial" panose="020B0604020202020204" pitchFamily="34" charset="0"/>
                <a:ea typeface="Inter Black" panose="02000503000000020004" pitchFamily="2" charset="0"/>
                <a:cs typeface="Arial" panose="020B0604020202020204" pitchFamily="34" charset="0"/>
              </a:rPr>
              <a:t>Índice</a:t>
            </a:r>
          </a:p>
        </p:txBody>
      </p:sp>
      <p:sp>
        <p:nvSpPr>
          <p:cNvPr id="4" name="Rectangle 3">
            <a:extLst>
              <a:ext uri="{FF2B5EF4-FFF2-40B4-BE49-F238E27FC236}">
                <a16:creationId xmlns:a16="http://schemas.microsoft.com/office/drawing/2014/main" xmlns="" id="{C1FD5C73-0215-3E4C-BB59-D419C307DCBF}"/>
              </a:ext>
            </a:extLst>
          </p:cNvPr>
          <p:cNvSpPr/>
          <p:nvPr/>
        </p:nvSpPr>
        <p:spPr>
          <a:xfrm>
            <a:off x="-8878" y="-31072"/>
            <a:ext cx="6104878" cy="6920144"/>
          </a:xfrm>
          <a:prstGeom prst="rect">
            <a:avLst/>
          </a:prstGeom>
          <a:gradFill>
            <a:gsLst>
              <a:gs pos="0">
                <a:srgbClr val="FBC508"/>
              </a:gs>
              <a:gs pos="50000">
                <a:srgbClr val="2DA763"/>
              </a:gs>
              <a:gs pos="100000">
                <a:srgbClr val="2274BA"/>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5" name="TextBox 4">
            <a:extLst>
              <a:ext uri="{FF2B5EF4-FFF2-40B4-BE49-F238E27FC236}">
                <a16:creationId xmlns:a16="http://schemas.microsoft.com/office/drawing/2014/main" xmlns="" id="{381E4C13-6A28-C643-87A9-0753ABDFFF15}"/>
              </a:ext>
            </a:extLst>
          </p:cNvPr>
          <p:cNvSpPr txBox="1"/>
          <p:nvPr/>
        </p:nvSpPr>
        <p:spPr>
          <a:xfrm>
            <a:off x="6990336" y="1903478"/>
            <a:ext cx="2119256" cy="246221"/>
          </a:xfrm>
          <a:prstGeom prst="rect">
            <a:avLst/>
          </a:prstGeom>
          <a:noFill/>
        </p:spPr>
        <p:txBody>
          <a:bodyPr wrap="square" rtlCol="0">
            <a:spAutoFit/>
          </a:bodyPr>
          <a:lstStyle/>
          <a:p>
            <a:pPr algn="r"/>
            <a:r>
              <a:rPr lang="pt-PT" sz="1000" dirty="0">
                <a:latin typeface="Arial" panose="020B0604020202020204" pitchFamily="34" charset="0"/>
                <a:ea typeface="Inter" panose="02000503000000020004" pitchFamily="2" charset="0"/>
                <a:cs typeface="Arial" panose="020B0604020202020204" pitchFamily="34" charset="0"/>
                <a:hlinkClick r:id="rId2" action="ppaction://hlinksldjump"/>
              </a:rPr>
              <a:t>Programa Transformar Turismo </a:t>
            </a:r>
            <a:endParaRPr lang="pt-PT" sz="1000" dirty="0">
              <a:latin typeface="Arial" panose="020B0604020202020204" pitchFamily="34" charset="0"/>
              <a:ea typeface="Inter" panose="02000503000000020004" pitchFamily="2" charset="0"/>
              <a:cs typeface="Arial" panose="020B0604020202020204" pitchFamily="34" charset="0"/>
            </a:endParaRPr>
          </a:p>
        </p:txBody>
      </p:sp>
      <p:sp>
        <p:nvSpPr>
          <p:cNvPr id="6" name="TextBox 5">
            <a:extLst>
              <a:ext uri="{FF2B5EF4-FFF2-40B4-BE49-F238E27FC236}">
                <a16:creationId xmlns:a16="http://schemas.microsoft.com/office/drawing/2014/main" xmlns="" id="{38F05C75-1544-E946-9BE3-CEAF19433DBD}"/>
              </a:ext>
            </a:extLst>
          </p:cNvPr>
          <p:cNvSpPr txBox="1"/>
          <p:nvPr/>
        </p:nvSpPr>
        <p:spPr>
          <a:xfrm>
            <a:off x="6990336" y="2206245"/>
            <a:ext cx="2119256" cy="246221"/>
          </a:xfrm>
          <a:prstGeom prst="rect">
            <a:avLst/>
          </a:prstGeom>
          <a:noFill/>
        </p:spPr>
        <p:txBody>
          <a:bodyPr wrap="square" rtlCol="0">
            <a:spAutoFit/>
          </a:bodyPr>
          <a:lstStyle/>
          <a:p>
            <a:pPr algn="r"/>
            <a:r>
              <a:rPr lang="pt-PT" sz="1000" dirty="0">
                <a:latin typeface="Arial" panose="020B0604020202020204" pitchFamily="34" charset="0"/>
                <a:ea typeface="Inter" panose="02000503000000020004" pitchFamily="2" charset="0"/>
                <a:cs typeface="Arial" panose="020B0604020202020204" pitchFamily="34" charset="0"/>
                <a:hlinkClick r:id="rId3" action="ppaction://hlinksldjump"/>
              </a:rPr>
              <a:t>Linha Regenerar Territórios</a:t>
            </a:r>
            <a:endParaRPr lang="x-none" sz="1000" dirty="0">
              <a:latin typeface="Arial" panose="020B0604020202020204" pitchFamily="34" charset="0"/>
              <a:ea typeface="Inter" panose="02000503000000020004" pitchFamily="2" charset="0"/>
              <a:cs typeface="Arial" panose="020B0604020202020204" pitchFamily="34" charset="0"/>
            </a:endParaRPr>
          </a:p>
        </p:txBody>
      </p:sp>
      <p:sp>
        <p:nvSpPr>
          <p:cNvPr id="7" name="TextBox 6">
            <a:extLst>
              <a:ext uri="{FF2B5EF4-FFF2-40B4-BE49-F238E27FC236}">
                <a16:creationId xmlns:a16="http://schemas.microsoft.com/office/drawing/2014/main" xmlns="" id="{14FCF3E3-6C05-1444-965A-FFBDFE0651B8}"/>
              </a:ext>
            </a:extLst>
          </p:cNvPr>
          <p:cNvSpPr txBox="1"/>
          <p:nvPr/>
        </p:nvSpPr>
        <p:spPr>
          <a:xfrm>
            <a:off x="6990336" y="2573663"/>
            <a:ext cx="2119256" cy="246221"/>
          </a:xfrm>
          <a:prstGeom prst="rect">
            <a:avLst/>
          </a:prstGeom>
          <a:noFill/>
        </p:spPr>
        <p:txBody>
          <a:bodyPr wrap="square" rtlCol="0">
            <a:spAutoFit/>
          </a:bodyPr>
          <a:lstStyle/>
          <a:p>
            <a:pPr algn="r"/>
            <a:r>
              <a:rPr lang="pt-PT" sz="1000" dirty="0">
                <a:latin typeface="Arial" panose="020B0604020202020204" pitchFamily="34" charset="0"/>
                <a:ea typeface="Inter" panose="02000503000000020004" pitchFamily="2" charset="0"/>
                <a:cs typeface="Arial" panose="020B0604020202020204" pitchFamily="34" charset="0"/>
                <a:hlinkClick r:id="rId4" action="ppaction://hlinksldjump"/>
              </a:rPr>
              <a:t>Linha Consolidar + Turismo</a:t>
            </a:r>
            <a:endParaRPr lang="x-none" sz="1000" dirty="0">
              <a:latin typeface="Arial" panose="020B0604020202020204" pitchFamily="34" charset="0"/>
              <a:ea typeface="Inter" panose="02000503000000020004" pitchFamily="2" charset="0"/>
              <a:cs typeface="Arial" panose="020B0604020202020204" pitchFamily="34" charset="0"/>
            </a:endParaRPr>
          </a:p>
        </p:txBody>
      </p:sp>
      <p:sp>
        <p:nvSpPr>
          <p:cNvPr id="8" name="TextBox 7">
            <a:extLst>
              <a:ext uri="{FF2B5EF4-FFF2-40B4-BE49-F238E27FC236}">
                <a16:creationId xmlns:a16="http://schemas.microsoft.com/office/drawing/2014/main" xmlns="" id="{F8E01AE9-F213-0741-B158-FC34E0E4AA4D}"/>
              </a:ext>
            </a:extLst>
          </p:cNvPr>
          <p:cNvSpPr txBox="1"/>
          <p:nvPr/>
        </p:nvSpPr>
        <p:spPr>
          <a:xfrm>
            <a:off x="6990336" y="2913368"/>
            <a:ext cx="2119256" cy="400110"/>
          </a:xfrm>
          <a:prstGeom prst="rect">
            <a:avLst/>
          </a:prstGeom>
          <a:noFill/>
        </p:spPr>
        <p:txBody>
          <a:bodyPr wrap="square" rtlCol="0">
            <a:spAutoFit/>
          </a:bodyPr>
          <a:lstStyle/>
          <a:p>
            <a:pPr algn="r"/>
            <a:r>
              <a:rPr lang="pt-PT" sz="1000" dirty="0">
                <a:latin typeface="Arial" panose="020B0604020202020204" pitchFamily="34" charset="0"/>
                <a:ea typeface="Inter" panose="02000503000000020004" pitchFamily="2" charset="0"/>
                <a:cs typeface="Arial" panose="020B0604020202020204" pitchFamily="34" charset="0"/>
                <a:hlinkClick r:id="rId5" action="ppaction://hlinksldjump"/>
              </a:rPr>
              <a:t>Sistema de Incentivos </a:t>
            </a:r>
            <a:r>
              <a:rPr lang="pt-PT" sz="1000" i="1" dirty="0">
                <a:latin typeface="Arial" panose="020B0604020202020204" pitchFamily="34" charset="0"/>
                <a:ea typeface="Inter" panose="02000503000000020004" pitchFamily="2" charset="0"/>
                <a:cs typeface="Arial" panose="020B0604020202020204" pitchFamily="34" charset="0"/>
                <a:hlinkClick r:id="rId5" action="ppaction://hlinksldjump"/>
              </a:rPr>
              <a:t>Portugal </a:t>
            </a:r>
            <a:r>
              <a:rPr lang="pt-PT" sz="1000" i="1" dirty="0" err="1">
                <a:latin typeface="Arial" panose="020B0604020202020204" pitchFamily="34" charset="0"/>
                <a:ea typeface="Inter" panose="02000503000000020004" pitchFamily="2" charset="0"/>
                <a:cs typeface="Arial" panose="020B0604020202020204" pitchFamily="34" charset="0"/>
                <a:hlinkClick r:id="rId5" action="ppaction://hlinksldjump"/>
              </a:rPr>
              <a:t>Events</a:t>
            </a:r>
            <a:endParaRPr lang="pt-PT" sz="1000" i="1" dirty="0">
              <a:latin typeface="Arial" panose="020B0604020202020204" pitchFamily="34" charset="0"/>
              <a:ea typeface="Inter" panose="02000503000000020004" pitchFamily="2" charset="0"/>
              <a:cs typeface="Arial" panose="020B0604020202020204" pitchFamily="34" charset="0"/>
            </a:endParaRPr>
          </a:p>
        </p:txBody>
      </p:sp>
      <p:sp>
        <p:nvSpPr>
          <p:cNvPr id="10" name="TextBox 9">
            <a:extLst>
              <a:ext uri="{FF2B5EF4-FFF2-40B4-BE49-F238E27FC236}">
                <a16:creationId xmlns:a16="http://schemas.microsoft.com/office/drawing/2014/main" xmlns="" id="{72CC19E0-0207-4149-9507-979111ECD637}"/>
              </a:ext>
            </a:extLst>
          </p:cNvPr>
          <p:cNvSpPr txBox="1"/>
          <p:nvPr/>
        </p:nvSpPr>
        <p:spPr>
          <a:xfrm>
            <a:off x="4623654" y="1903478"/>
            <a:ext cx="2119256" cy="246221"/>
          </a:xfrm>
          <a:prstGeom prst="rect">
            <a:avLst/>
          </a:prstGeom>
          <a:noFill/>
        </p:spPr>
        <p:txBody>
          <a:bodyPr wrap="square" rtlCol="0">
            <a:spAutoFit/>
          </a:bodyPr>
          <a:lstStyle/>
          <a:p>
            <a:pPr algn="r"/>
            <a:r>
              <a:rPr lang="x-none" sz="1000" dirty="0">
                <a:latin typeface="Arial" panose="020B0604020202020204" pitchFamily="34" charset="0"/>
                <a:ea typeface="Inter" panose="02000503000000020004" pitchFamily="2" charset="0"/>
                <a:cs typeface="Arial" panose="020B0604020202020204" pitchFamily="34" charset="0"/>
              </a:rPr>
              <a:t>1</a:t>
            </a:r>
          </a:p>
        </p:txBody>
      </p:sp>
      <p:sp>
        <p:nvSpPr>
          <p:cNvPr id="11" name="TextBox 10">
            <a:extLst>
              <a:ext uri="{FF2B5EF4-FFF2-40B4-BE49-F238E27FC236}">
                <a16:creationId xmlns:a16="http://schemas.microsoft.com/office/drawing/2014/main" xmlns="" id="{B4B7B327-BE9B-6748-8FC6-382A5E1E533E}"/>
              </a:ext>
            </a:extLst>
          </p:cNvPr>
          <p:cNvSpPr txBox="1"/>
          <p:nvPr/>
        </p:nvSpPr>
        <p:spPr>
          <a:xfrm>
            <a:off x="4623654" y="2206245"/>
            <a:ext cx="2119256" cy="246221"/>
          </a:xfrm>
          <a:prstGeom prst="rect">
            <a:avLst/>
          </a:prstGeom>
          <a:noFill/>
        </p:spPr>
        <p:txBody>
          <a:bodyPr wrap="square" rtlCol="0">
            <a:spAutoFit/>
          </a:bodyPr>
          <a:lstStyle/>
          <a:p>
            <a:pPr algn="r"/>
            <a:r>
              <a:rPr lang="x-none" sz="1000" dirty="0">
                <a:latin typeface="Arial" panose="020B0604020202020204" pitchFamily="34" charset="0"/>
                <a:ea typeface="Inter" panose="02000503000000020004" pitchFamily="2" charset="0"/>
                <a:cs typeface="Arial" panose="020B0604020202020204" pitchFamily="34" charset="0"/>
              </a:rPr>
              <a:t>2</a:t>
            </a:r>
          </a:p>
        </p:txBody>
      </p:sp>
      <p:sp>
        <p:nvSpPr>
          <p:cNvPr id="12" name="TextBox 11">
            <a:extLst>
              <a:ext uri="{FF2B5EF4-FFF2-40B4-BE49-F238E27FC236}">
                <a16:creationId xmlns:a16="http://schemas.microsoft.com/office/drawing/2014/main" xmlns="" id="{62637F03-1260-7F4E-B4F1-85A246EAC1FE}"/>
              </a:ext>
            </a:extLst>
          </p:cNvPr>
          <p:cNvSpPr txBox="1"/>
          <p:nvPr/>
        </p:nvSpPr>
        <p:spPr>
          <a:xfrm>
            <a:off x="4623654" y="2573663"/>
            <a:ext cx="2119256" cy="246221"/>
          </a:xfrm>
          <a:prstGeom prst="rect">
            <a:avLst/>
          </a:prstGeom>
          <a:noFill/>
        </p:spPr>
        <p:txBody>
          <a:bodyPr wrap="square" rtlCol="0">
            <a:spAutoFit/>
          </a:bodyPr>
          <a:lstStyle/>
          <a:p>
            <a:pPr algn="r"/>
            <a:r>
              <a:rPr lang="x-none" sz="1000" dirty="0">
                <a:latin typeface="Arial" panose="020B0604020202020204" pitchFamily="34" charset="0"/>
                <a:ea typeface="Inter" panose="02000503000000020004" pitchFamily="2" charset="0"/>
                <a:cs typeface="Arial" panose="020B0604020202020204" pitchFamily="34" charset="0"/>
              </a:rPr>
              <a:t>3</a:t>
            </a:r>
          </a:p>
        </p:txBody>
      </p:sp>
      <p:sp>
        <p:nvSpPr>
          <p:cNvPr id="13" name="TextBox 12">
            <a:extLst>
              <a:ext uri="{FF2B5EF4-FFF2-40B4-BE49-F238E27FC236}">
                <a16:creationId xmlns:a16="http://schemas.microsoft.com/office/drawing/2014/main" xmlns="" id="{D856B7F9-51FE-AA41-822A-E94DFC091875}"/>
              </a:ext>
            </a:extLst>
          </p:cNvPr>
          <p:cNvSpPr txBox="1"/>
          <p:nvPr/>
        </p:nvSpPr>
        <p:spPr>
          <a:xfrm>
            <a:off x="4623654" y="2913368"/>
            <a:ext cx="2119256" cy="246221"/>
          </a:xfrm>
          <a:prstGeom prst="rect">
            <a:avLst/>
          </a:prstGeom>
          <a:noFill/>
        </p:spPr>
        <p:txBody>
          <a:bodyPr wrap="square" rtlCol="0">
            <a:spAutoFit/>
          </a:bodyPr>
          <a:lstStyle/>
          <a:p>
            <a:pPr algn="r"/>
            <a:r>
              <a:rPr lang="x-none" sz="1000" dirty="0">
                <a:latin typeface="Arial" panose="020B0604020202020204" pitchFamily="34" charset="0"/>
                <a:ea typeface="Inter" panose="02000503000000020004" pitchFamily="2" charset="0"/>
                <a:cs typeface="Arial" panose="020B0604020202020204" pitchFamily="34" charset="0"/>
              </a:rPr>
              <a:t>4</a:t>
            </a:r>
          </a:p>
        </p:txBody>
      </p:sp>
      <p:sp>
        <p:nvSpPr>
          <p:cNvPr id="14" name="TextBox 13">
            <a:extLst>
              <a:ext uri="{FF2B5EF4-FFF2-40B4-BE49-F238E27FC236}">
                <a16:creationId xmlns:a16="http://schemas.microsoft.com/office/drawing/2014/main" xmlns="" id="{7469D840-55B5-7042-9EBE-DFDE50BFAC0C}"/>
              </a:ext>
            </a:extLst>
          </p:cNvPr>
          <p:cNvSpPr txBox="1"/>
          <p:nvPr/>
        </p:nvSpPr>
        <p:spPr>
          <a:xfrm>
            <a:off x="4623654" y="3391623"/>
            <a:ext cx="2119256" cy="246221"/>
          </a:xfrm>
          <a:prstGeom prst="rect">
            <a:avLst/>
          </a:prstGeom>
          <a:noFill/>
        </p:spPr>
        <p:txBody>
          <a:bodyPr wrap="square" rtlCol="0">
            <a:spAutoFit/>
          </a:bodyPr>
          <a:lstStyle/>
          <a:p>
            <a:pPr algn="r"/>
            <a:r>
              <a:rPr lang="x-none" sz="1000" dirty="0">
                <a:latin typeface="Arial" panose="020B0604020202020204" pitchFamily="34" charset="0"/>
                <a:ea typeface="Inter" panose="02000503000000020004" pitchFamily="2" charset="0"/>
                <a:cs typeface="Arial" panose="020B0604020202020204" pitchFamily="34" charset="0"/>
              </a:rPr>
              <a:t>5</a:t>
            </a:r>
          </a:p>
        </p:txBody>
      </p:sp>
      <p:pic>
        <p:nvPicPr>
          <p:cNvPr id="15" name="Picture 14">
            <a:extLst>
              <a:ext uri="{FF2B5EF4-FFF2-40B4-BE49-F238E27FC236}">
                <a16:creationId xmlns:a16="http://schemas.microsoft.com/office/drawing/2014/main" xmlns="" id="{03D4F314-5C93-214E-BDFD-1A2149094661}"/>
              </a:ext>
            </a:extLst>
          </p:cNvPr>
          <p:cNvPicPr>
            <a:picLocks noChangeAspect="1"/>
          </p:cNvPicPr>
          <p:nvPr/>
        </p:nvPicPr>
        <p:blipFill>
          <a:blip r:embed="rId6" cstate="print">
            <a:alphaModFix amt="35000"/>
          </a:blip>
          <a:stretch>
            <a:fillRect/>
          </a:stretch>
        </p:blipFill>
        <p:spPr>
          <a:xfrm>
            <a:off x="-8878" y="-35510"/>
            <a:ext cx="3676810" cy="6920144"/>
          </a:xfrm>
          <a:prstGeom prst="rect">
            <a:avLst/>
          </a:prstGeom>
        </p:spPr>
      </p:pic>
      <p:sp>
        <p:nvSpPr>
          <p:cNvPr id="3" name="CaixaDeTexto 2">
            <a:extLst>
              <a:ext uri="{FF2B5EF4-FFF2-40B4-BE49-F238E27FC236}">
                <a16:creationId xmlns:a16="http://schemas.microsoft.com/office/drawing/2014/main" xmlns="" id="{1890D291-A0D6-B178-F3F8-B9782E12244C}"/>
              </a:ext>
            </a:extLst>
          </p:cNvPr>
          <p:cNvSpPr txBox="1"/>
          <p:nvPr/>
        </p:nvSpPr>
        <p:spPr>
          <a:xfrm>
            <a:off x="5215666" y="1182255"/>
            <a:ext cx="4047835" cy="338554"/>
          </a:xfrm>
          <a:prstGeom prst="rect">
            <a:avLst/>
          </a:prstGeom>
          <a:noFill/>
        </p:spPr>
        <p:txBody>
          <a:bodyPr wrap="square" rtlCol="0">
            <a:spAutoFit/>
          </a:bodyPr>
          <a:lstStyle/>
          <a:p>
            <a:pPr algn="r"/>
            <a:r>
              <a:rPr lang="pt-PT" sz="1600" dirty="0">
                <a:latin typeface="Arial" panose="020B0604020202020204" pitchFamily="34" charset="0"/>
                <a:cs typeface="Arial" panose="020B0604020202020204" pitchFamily="34" charset="0"/>
              </a:rPr>
              <a:t>Medidas Nacionais:</a:t>
            </a:r>
          </a:p>
        </p:txBody>
      </p:sp>
      <p:sp>
        <p:nvSpPr>
          <p:cNvPr id="17" name="TextBox 5">
            <a:extLst>
              <a:ext uri="{FF2B5EF4-FFF2-40B4-BE49-F238E27FC236}">
                <a16:creationId xmlns:a16="http://schemas.microsoft.com/office/drawing/2014/main" xmlns="" id="{CEC52025-0BEF-2BF4-BBB4-DEDCE2FB18DA}"/>
              </a:ext>
            </a:extLst>
          </p:cNvPr>
          <p:cNvSpPr txBox="1"/>
          <p:nvPr/>
        </p:nvSpPr>
        <p:spPr>
          <a:xfrm>
            <a:off x="6990336" y="3349199"/>
            <a:ext cx="2119256" cy="400110"/>
          </a:xfrm>
          <a:prstGeom prst="rect">
            <a:avLst/>
          </a:prstGeom>
          <a:noFill/>
        </p:spPr>
        <p:txBody>
          <a:bodyPr wrap="square" rtlCol="0">
            <a:spAutoFit/>
          </a:bodyPr>
          <a:lstStyle/>
          <a:p>
            <a:pPr algn="r"/>
            <a:r>
              <a:rPr lang="pt-PT" sz="1000" dirty="0">
                <a:latin typeface="Arial" panose="020B0604020202020204" pitchFamily="34" charset="0"/>
                <a:ea typeface="Inter" panose="02000503000000020004" pitchFamily="2" charset="0"/>
                <a:cs typeface="Arial" panose="020B0604020202020204" pitchFamily="34" charset="0"/>
                <a:hlinkClick r:id="rId7" action="ppaction://hlinksldjump"/>
              </a:rPr>
              <a:t>Linha de Apoio ao Aumento dos Custos de Produção</a:t>
            </a:r>
            <a:endParaRPr lang="pt-PT" sz="1000" dirty="0">
              <a:latin typeface="Arial" panose="020B0604020202020204" pitchFamily="34" charset="0"/>
              <a:ea typeface="Inter" panose="02000503000000020004" pitchFamily="2" charset="0"/>
              <a:cs typeface="Arial" panose="020B0604020202020204" pitchFamily="34" charset="0"/>
            </a:endParaRPr>
          </a:p>
        </p:txBody>
      </p:sp>
      <p:sp>
        <p:nvSpPr>
          <p:cNvPr id="18" name="TextBox 6">
            <a:extLst>
              <a:ext uri="{FF2B5EF4-FFF2-40B4-BE49-F238E27FC236}">
                <a16:creationId xmlns:a16="http://schemas.microsoft.com/office/drawing/2014/main" xmlns="" id="{D7982B02-C409-A920-6CF3-39D862E3925E}"/>
              </a:ext>
            </a:extLst>
          </p:cNvPr>
          <p:cNvSpPr txBox="1"/>
          <p:nvPr/>
        </p:nvSpPr>
        <p:spPr>
          <a:xfrm>
            <a:off x="6990336" y="3810804"/>
            <a:ext cx="2119256" cy="400110"/>
          </a:xfrm>
          <a:prstGeom prst="rect">
            <a:avLst/>
          </a:prstGeom>
          <a:noFill/>
        </p:spPr>
        <p:txBody>
          <a:bodyPr wrap="square" rtlCol="0">
            <a:spAutoFit/>
          </a:bodyPr>
          <a:lstStyle/>
          <a:p>
            <a:pPr algn="r"/>
            <a:r>
              <a:rPr lang="pt-PT" sz="1000" dirty="0">
                <a:latin typeface="Arial" panose="020B0604020202020204" pitchFamily="34" charset="0"/>
                <a:ea typeface="Inter" panose="02000503000000020004" pitchFamily="2" charset="0"/>
                <a:cs typeface="Arial" panose="020B0604020202020204" pitchFamily="34" charset="0"/>
                <a:hlinkClick r:id="rId8" action="ppaction://hlinksldjump"/>
              </a:rPr>
              <a:t>PRR | Sistema de Incentivos «Empresas 4.0» </a:t>
            </a:r>
            <a:endParaRPr lang="pt-PT" sz="1000" dirty="0">
              <a:latin typeface="Arial" panose="020B0604020202020204" pitchFamily="34" charset="0"/>
              <a:ea typeface="Inter" panose="02000503000000020004" pitchFamily="2" charset="0"/>
              <a:cs typeface="Arial" panose="020B0604020202020204" pitchFamily="34" charset="0"/>
            </a:endParaRPr>
          </a:p>
        </p:txBody>
      </p:sp>
      <p:sp>
        <p:nvSpPr>
          <p:cNvPr id="19" name="TextBox 9">
            <a:extLst>
              <a:ext uri="{FF2B5EF4-FFF2-40B4-BE49-F238E27FC236}">
                <a16:creationId xmlns:a16="http://schemas.microsoft.com/office/drawing/2014/main" xmlns="" id="{AA193A5D-45F8-2970-EA52-5E9A6D5AF46A}"/>
              </a:ext>
            </a:extLst>
          </p:cNvPr>
          <p:cNvSpPr txBox="1"/>
          <p:nvPr/>
        </p:nvSpPr>
        <p:spPr>
          <a:xfrm>
            <a:off x="4623654" y="3974451"/>
            <a:ext cx="2119256" cy="246221"/>
          </a:xfrm>
          <a:prstGeom prst="rect">
            <a:avLst/>
          </a:prstGeom>
          <a:noFill/>
        </p:spPr>
        <p:txBody>
          <a:bodyPr wrap="square" rtlCol="0">
            <a:spAutoFit/>
          </a:bodyPr>
          <a:lstStyle/>
          <a:p>
            <a:pPr algn="r"/>
            <a:r>
              <a:rPr lang="pt-PT" sz="1000" dirty="0">
                <a:latin typeface="Arial" panose="020B0604020202020204" pitchFamily="34" charset="0"/>
                <a:ea typeface="Inter" panose="02000503000000020004" pitchFamily="2" charset="0"/>
                <a:cs typeface="Arial" panose="020B0604020202020204" pitchFamily="34" charset="0"/>
              </a:rPr>
              <a:t>6</a:t>
            </a:r>
            <a:endParaRPr lang="x-none" sz="1000" dirty="0">
              <a:latin typeface="Arial" panose="020B0604020202020204" pitchFamily="34" charset="0"/>
              <a:ea typeface="Inter" panose="02000503000000020004" pitchFamily="2" charset="0"/>
              <a:cs typeface="Arial" panose="020B0604020202020204" pitchFamily="34" charset="0"/>
            </a:endParaRPr>
          </a:p>
        </p:txBody>
      </p:sp>
      <p:sp>
        <p:nvSpPr>
          <p:cNvPr id="20" name="TextBox 10">
            <a:extLst>
              <a:ext uri="{FF2B5EF4-FFF2-40B4-BE49-F238E27FC236}">
                <a16:creationId xmlns:a16="http://schemas.microsoft.com/office/drawing/2014/main" xmlns="" id="{C831C23F-891E-B875-2658-DBC1845C42AA}"/>
              </a:ext>
            </a:extLst>
          </p:cNvPr>
          <p:cNvSpPr txBox="1"/>
          <p:nvPr/>
        </p:nvSpPr>
        <p:spPr>
          <a:xfrm>
            <a:off x="4623654" y="4452707"/>
            <a:ext cx="2119256" cy="246221"/>
          </a:xfrm>
          <a:prstGeom prst="rect">
            <a:avLst/>
          </a:prstGeom>
          <a:noFill/>
        </p:spPr>
        <p:txBody>
          <a:bodyPr wrap="square" rtlCol="0">
            <a:spAutoFit/>
          </a:bodyPr>
          <a:lstStyle/>
          <a:p>
            <a:pPr algn="r"/>
            <a:r>
              <a:rPr lang="pt-PT" sz="1000" dirty="0">
                <a:latin typeface="Arial" panose="020B0604020202020204" pitchFamily="34" charset="0"/>
                <a:ea typeface="Inter" panose="02000503000000020004" pitchFamily="2" charset="0"/>
                <a:cs typeface="Arial" panose="020B0604020202020204" pitchFamily="34" charset="0"/>
              </a:rPr>
              <a:t>7</a:t>
            </a:r>
            <a:endParaRPr lang="x-none" sz="1000" dirty="0">
              <a:latin typeface="Arial" panose="020B0604020202020204" pitchFamily="34" charset="0"/>
              <a:ea typeface="Inter" panose="02000503000000020004" pitchFamily="2" charset="0"/>
              <a:cs typeface="Arial" panose="020B0604020202020204" pitchFamily="34" charset="0"/>
            </a:endParaRPr>
          </a:p>
        </p:txBody>
      </p:sp>
      <p:sp>
        <p:nvSpPr>
          <p:cNvPr id="21" name="TextBox 11">
            <a:extLst>
              <a:ext uri="{FF2B5EF4-FFF2-40B4-BE49-F238E27FC236}">
                <a16:creationId xmlns:a16="http://schemas.microsoft.com/office/drawing/2014/main" xmlns="" id="{242E1448-C4E9-686E-BC3E-751D3580D3F2}"/>
              </a:ext>
            </a:extLst>
          </p:cNvPr>
          <p:cNvSpPr txBox="1"/>
          <p:nvPr/>
        </p:nvSpPr>
        <p:spPr>
          <a:xfrm>
            <a:off x="4638210" y="4832412"/>
            <a:ext cx="2119256" cy="246221"/>
          </a:xfrm>
          <a:prstGeom prst="rect">
            <a:avLst/>
          </a:prstGeom>
          <a:noFill/>
        </p:spPr>
        <p:txBody>
          <a:bodyPr wrap="square" rtlCol="0">
            <a:spAutoFit/>
          </a:bodyPr>
          <a:lstStyle/>
          <a:p>
            <a:pPr algn="r"/>
            <a:r>
              <a:rPr lang="pt-PT" sz="1000" dirty="0">
                <a:latin typeface="Arial" panose="020B0604020202020204" pitchFamily="34" charset="0"/>
                <a:ea typeface="Inter" panose="02000503000000020004" pitchFamily="2" charset="0"/>
                <a:cs typeface="Arial" panose="020B0604020202020204" pitchFamily="34" charset="0"/>
              </a:rPr>
              <a:t>8</a:t>
            </a:r>
            <a:endParaRPr lang="x-none" sz="1000" dirty="0">
              <a:latin typeface="Arial" panose="020B0604020202020204" pitchFamily="34" charset="0"/>
              <a:ea typeface="Inter" panose="02000503000000020004" pitchFamily="2" charset="0"/>
              <a:cs typeface="Arial" panose="020B0604020202020204" pitchFamily="34" charset="0"/>
            </a:endParaRPr>
          </a:p>
        </p:txBody>
      </p:sp>
      <p:sp>
        <p:nvSpPr>
          <p:cNvPr id="26" name="TextBox 6">
            <a:extLst>
              <a:ext uri="{FF2B5EF4-FFF2-40B4-BE49-F238E27FC236}">
                <a16:creationId xmlns:a16="http://schemas.microsoft.com/office/drawing/2014/main" xmlns="" id="{B64C330D-75B2-B6AF-D398-E3738ED83DFA}"/>
              </a:ext>
            </a:extLst>
          </p:cNvPr>
          <p:cNvSpPr txBox="1"/>
          <p:nvPr/>
        </p:nvSpPr>
        <p:spPr>
          <a:xfrm>
            <a:off x="6955886" y="4452707"/>
            <a:ext cx="2119256" cy="246221"/>
          </a:xfrm>
          <a:prstGeom prst="rect">
            <a:avLst/>
          </a:prstGeom>
          <a:noFill/>
        </p:spPr>
        <p:txBody>
          <a:bodyPr wrap="square" rtlCol="0">
            <a:spAutoFit/>
          </a:bodyPr>
          <a:lstStyle/>
          <a:p>
            <a:pPr algn="r"/>
            <a:r>
              <a:rPr lang="pt-PT" sz="1000" dirty="0">
                <a:latin typeface="Arial" panose="020B0604020202020204" pitchFamily="34" charset="0"/>
                <a:ea typeface="Inter" panose="02000503000000020004" pitchFamily="2" charset="0"/>
                <a:cs typeface="Arial" panose="020B0604020202020204" pitchFamily="34" charset="0"/>
                <a:hlinkClick r:id="rId9" action="ppaction://hlinksldjump"/>
              </a:rPr>
              <a:t>Inovação Produtiva</a:t>
            </a:r>
            <a:endParaRPr lang="pt-PT" sz="1000" dirty="0">
              <a:latin typeface="Arial" panose="020B0604020202020204" pitchFamily="34" charset="0"/>
              <a:ea typeface="Inter" panose="02000503000000020004" pitchFamily="2" charset="0"/>
              <a:cs typeface="Arial" panose="020B0604020202020204" pitchFamily="34" charset="0"/>
            </a:endParaRPr>
          </a:p>
        </p:txBody>
      </p:sp>
      <p:sp>
        <p:nvSpPr>
          <p:cNvPr id="28" name="TextBox 4">
            <a:extLst>
              <a:ext uri="{FF2B5EF4-FFF2-40B4-BE49-F238E27FC236}">
                <a16:creationId xmlns:a16="http://schemas.microsoft.com/office/drawing/2014/main" xmlns="" id="{E1A6922F-5D23-DFD2-08BC-D22CDBC1ABDB}"/>
              </a:ext>
            </a:extLst>
          </p:cNvPr>
          <p:cNvSpPr txBox="1"/>
          <p:nvPr/>
        </p:nvSpPr>
        <p:spPr>
          <a:xfrm>
            <a:off x="9935029" y="1899004"/>
            <a:ext cx="2119256" cy="246221"/>
          </a:xfrm>
          <a:prstGeom prst="rect">
            <a:avLst/>
          </a:prstGeom>
          <a:noFill/>
        </p:spPr>
        <p:txBody>
          <a:bodyPr wrap="square" rtlCol="0">
            <a:spAutoFit/>
          </a:bodyPr>
          <a:lstStyle/>
          <a:p>
            <a:pPr algn="r"/>
            <a:r>
              <a:rPr lang="pt-PT" sz="1000" dirty="0">
                <a:latin typeface="Arial" panose="020B0604020202020204" pitchFamily="34" charset="0"/>
                <a:ea typeface="Inter" panose="02000503000000020004" pitchFamily="2" charset="0"/>
                <a:cs typeface="Arial" panose="020B0604020202020204" pitchFamily="34" charset="0"/>
                <a:hlinkClick r:id="rId10" action="ppaction://hlinksldjump"/>
              </a:rPr>
              <a:t>Programa EIC Pathfinder </a:t>
            </a:r>
            <a:endParaRPr lang="pt-PT" sz="1000" dirty="0">
              <a:latin typeface="Arial" panose="020B0604020202020204" pitchFamily="34" charset="0"/>
              <a:ea typeface="Inter" panose="02000503000000020004" pitchFamily="2" charset="0"/>
              <a:cs typeface="Arial" panose="020B0604020202020204" pitchFamily="34" charset="0"/>
            </a:endParaRPr>
          </a:p>
        </p:txBody>
      </p:sp>
      <p:sp>
        <p:nvSpPr>
          <p:cNvPr id="29" name="TextBox 5">
            <a:extLst>
              <a:ext uri="{FF2B5EF4-FFF2-40B4-BE49-F238E27FC236}">
                <a16:creationId xmlns:a16="http://schemas.microsoft.com/office/drawing/2014/main" xmlns="" id="{6534027F-9AC4-8CA8-053D-1D20745447CF}"/>
              </a:ext>
            </a:extLst>
          </p:cNvPr>
          <p:cNvSpPr txBox="1"/>
          <p:nvPr/>
        </p:nvSpPr>
        <p:spPr>
          <a:xfrm>
            <a:off x="9935029" y="2201771"/>
            <a:ext cx="2119256" cy="246221"/>
          </a:xfrm>
          <a:prstGeom prst="rect">
            <a:avLst/>
          </a:prstGeom>
          <a:noFill/>
        </p:spPr>
        <p:txBody>
          <a:bodyPr wrap="square" rtlCol="0">
            <a:spAutoFit/>
          </a:bodyPr>
          <a:lstStyle/>
          <a:p>
            <a:pPr algn="r"/>
            <a:r>
              <a:rPr lang="pt-PT" sz="1000" dirty="0">
                <a:latin typeface="Arial" panose="020B0604020202020204" pitchFamily="34" charset="0"/>
                <a:ea typeface="Inter" panose="02000503000000020004" pitchFamily="2" charset="0"/>
                <a:cs typeface="Arial" panose="020B0604020202020204" pitchFamily="34" charset="0"/>
                <a:hlinkClick r:id="rId11" action="ppaction://hlinksldjump"/>
              </a:rPr>
              <a:t>Programa EIC </a:t>
            </a:r>
            <a:r>
              <a:rPr lang="pt-PT" sz="1000" dirty="0" err="1">
                <a:latin typeface="Arial" panose="020B0604020202020204" pitchFamily="34" charset="0"/>
                <a:ea typeface="Inter" panose="02000503000000020004" pitchFamily="2" charset="0"/>
                <a:cs typeface="Arial" panose="020B0604020202020204" pitchFamily="34" charset="0"/>
                <a:hlinkClick r:id="rId11" action="ppaction://hlinksldjump"/>
              </a:rPr>
              <a:t>Transition</a:t>
            </a:r>
            <a:r>
              <a:rPr lang="pt-PT" sz="1000" dirty="0">
                <a:latin typeface="Arial" panose="020B0604020202020204" pitchFamily="34" charset="0"/>
                <a:ea typeface="Inter" panose="02000503000000020004" pitchFamily="2" charset="0"/>
                <a:cs typeface="Arial" panose="020B0604020202020204" pitchFamily="34" charset="0"/>
                <a:hlinkClick r:id="rId11" action="ppaction://hlinksldjump"/>
              </a:rPr>
              <a:t> </a:t>
            </a:r>
            <a:endParaRPr lang="pt-PT" sz="1000" dirty="0">
              <a:latin typeface="Arial" panose="020B0604020202020204" pitchFamily="34" charset="0"/>
              <a:ea typeface="Inter" panose="02000503000000020004" pitchFamily="2" charset="0"/>
              <a:cs typeface="Arial" panose="020B0604020202020204" pitchFamily="34" charset="0"/>
            </a:endParaRPr>
          </a:p>
        </p:txBody>
      </p:sp>
      <p:sp>
        <p:nvSpPr>
          <p:cNvPr id="30" name="TextBox 6">
            <a:extLst>
              <a:ext uri="{FF2B5EF4-FFF2-40B4-BE49-F238E27FC236}">
                <a16:creationId xmlns:a16="http://schemas.microsoft.com/office/drawing/2014/main" xmlns="" id="{2862F1B1-BE29-4C55-42C6-6508E14087ED}"/>
              </a:ext>
            </a:extLst>
          </p:cNvPr>
          <p:cNvSpPr txBox="1"/>
          <p:nvPr/>
        </p:nvSpPr>
        <p:spPr>
          <a:xfrm>
            <a:off x="9935029" y="2569189"/>
            <a:ext cx="2119256" cy="246221"/>
          </a:xfrm>
          <a:prstGeom prst="rect">
            <a:avLst/>
          </a:prstGeom>
          <a:noFill/>
        </p:spPr>
        <p:txBody>
          <a:bodyPr wrap="square" rtlCol="0">
            <a:spAutoFit/>
          </a:bodyPr>
          <a:lstStyle/>
          <a:p>
            <a:pPr algn="r"/>
            <a:r>
              <a:rPr lang="pt-PT" sz="1000" dirty="0">
                <a:latin typeface="Arial" panose="020B0604020202020204" pitchFamily="34" charset="0"/>
                <a:ea typeface="Inter" panose="02000503000000020004" pitchFamily="2" charset="0"/>
                <a:cs typeface="Arial" panose="020B0604020202020204" pitchFamily="34" charset="0"/>
                <a:hlinkClick r:id="rId12" action="ppaction://hlinksldjump"/>
              </a:rPr>
              <a:t>Programa EIC </a:t>
            </a:r>
            <a:r>
              <a:rPr lang="pt-PT" sz="1000" dirty="0" err="1">
                <a:latin typeface="Arial" panose="020B0604020202020204" pitchFamily="34" charset="0"/>
                <a:ea typeface="Inter" panose="02000503000000020004" pitchFamily="2" charset="0"/>
                <a:cs typeface="Arial" panose="020B0604020202020204" pitchFamily="34" charset="0"/>
                <a:hlinkClick r:id="rId12" action="ppaction://hlinksldjump"/>
              </a:rPr>
              <a:t>Accelerator</a:t>
            </a:r>
            <a:r>
              <a:rPr lang="pt-PT" sz="1000" dirty="0">
                <a:latin typeface="Arial" panose="020B0604020202020204" pitchFamily="34" charset="0"/>
                <a:ea typeface="Inter" panose="02000503000000020004" pitchFamily="2" charset="0"/>
                <a:cs typeface="Arial" panose="020B0604020202020204" pitchFamily="34" charset="0"/>
                <a:hlinkClick r:id="rId12" action="ppaction://hlinksldjump"/>
              </a:rPr>
              <a:t> </a:t>
            </a:r>
            <a:endParaRPr lang="pt-PT" sz="1000" dirty="0">
              <a:latin typeface="Arial" panose="020B0604020202020204" pitchFamily="34" charset="0"/>
              <a:ea typeface="Inter" panose="02000503000000020004" pitchFamily="2" charset="0"/>
              <a:cs typeface="Arial" panose="020B0604020202020204" pitchFamily="34" charset="0"/>
            </a:endParaRPr>
          </a:p>
        </p:txBody>
      </p:sp>
      <p:sp>
        <p:nvSpPr>
          <p:cNvPr id="31" name="TextBox 7">
            <a:extLst>
              <a:ext uri="{FF2B5EF4-FFF2-40B4-BE49-F238E27FC236}">
                <a16:creationId xmlns:a16="http://schemas.microsoft.com/office/drawing/2014/main" xmlns="" id="{09C721A2-B490-274B-FB04-B0C316F7820F}"/>
              </a:ext>
            </a:extLst>
          </p:cNvPr>
          <p:cNvSpPr txBox="1"/>
          <p:nvPr/>
        </p:nvSpPr>
        <p:spPr>
          <a:xfrm>
            <a:off x="9935029" y="2908894"/>
            <a:ext cx="2119256" cy="246221"/>
          </a:xfrm>
          <a:prstGeom prst="rect">
            <a:avLst/>
          </a:prstGeom>
          <a:noFill/>
        </p:spPr>
        <p:txBody>
          <a:bodyPr wrap="square" rtlCol="0">
            <a:spAutoFit/>
          </a:bodyPr>
          <a:lstStyle/>
          <a:p>
            <a:pPr algn="r"/>
            <a:r>
              <a:rPr lang="pt-PT" sz="1000" dirty="0">
                <a:latin typeface="Arial" panose="020B0604020202020204" pitchFamily="34" charset="0"/>
                <a:ea typeface="Inter" panose="02000503000000020004" pitchFamily="2" charset="0"/>
                <a:cs typeface="Arial" panose="020B0604020202020204" pitchFamily="34" charset="0"/>
                <a:hlinkClick r:id="rId13" action="ppaction://hlinksldjump"/>
              </a:rPr>
              <a:t>Outros programas de interesse </a:t>
            </a:r>
            <a:endParaRPr lang="pt-PT" sz="1000" dirty="0">
              <a:latin typeface="Arial" panose="020B0604020202020204" pitchFamily="34" charset="0"/>
              <a:ea typeface="Inter" panose="02000503000000020004" pitchFamily="2" charset="0"/>
              <a:cs typeface="Arial" panose="020B0604020202020204" pitchFamily="34" charset="0"/>
            </a:endParaRPr>
          </a:p>
        </p:txBody>
      </p:sp>
      <p:sp>
        <p:nvSpPr>
          <p:cNvPr id="32" name="TextBox 9">
            <a:extLst>
              <a:ext uri="{FF2B5EF4-FFF2-40B4-BE49-F238E27FC236}">
                <a16:creationId xmlns:a16="http://schemas.microsoft.com/office/drawing/2014/main" xmlns="" id="{2F985ADE-6188-C563-1D7E-9A4F40CEC3C7}"/>
              </a:ext>
            </a:extLst>
          </p:cNvPr>
          <p:cNvSpPr txBox="1"/>
          <p:nvPr/>
        </p:nvSpPr>
        <p:spPr>
          <a:xfrm>
            <a:off x="7568347" y="1899004"/>
            <a:ext cx="2119256" cy="246221"/>
          </a:xfrm>
          <a:prstGeom prst="rect">
            <a:avLst/>
          </a:prstGeom>
          <a:noFill/>
        </p:spPr>
        <p:txBody>
          <a:bodyPr wrap="square" rtlCol="0">
            <a:spAutoFit/>
          </a:bodyPr>
          <a:lstStyle/>
          <a:p>
            <a:pPr algn="r"/>
            <a:r>
              <a:rPr lang="x-none" sz="1000" dirty="0">
                <a:latin typeface="Arial" panose="020B0604020202020204" pitchFamily="34" charset="0"/>
                <a:ea typeface="Inter" panose="02000503000000020004" pitchFamily="2" charset="0"/>
                <a:cs typeface="Arial" panose="020B0604020202020204" pitchFamily="34" charset="0"/>
              </a:rPr>
              <a:t>1</a:t>
            </a:r>
          </a:p>
        </p:txBody>
      </p:sp>
      <p:sp>
        <p:nvSpPr>
          <p:cNvPr id="33" name="TextBox 10">
            <a:extLst>
              <a:ext uri="{FF2B5EF4-FFF2-40B4-BE49-F238E27FC236}">
                <a16:creationId xmlns:a16="http://schemas.microsoft.com/office/drawing/2014/main" xmlns="" id="{30BAFF9C-785E-F451-B9F4-944414B4BA4F}"/>
              </a:ext>
            </a:extLst>
          </p:cNvPr>
          <p:cNvSpPr txBox="1"/>
          <p:nvPr/>
        </p:nvSpPr>
        <p:spPr>
          <a:xfrm>
            <a:off x="7568347" y="2201771"/>
            <a:ext cx="2119256" cy="246221"/>
          </a:xfrm>
          <a:prstGeom prst="rect">
            <a:avLst/>
          </a:prstGeom>
          <a:noFill/>
        </p:spPr>
        <p:txBody>
          <a:bodyPr wrap="square" rtlCol="0">
            <a:spAutoFit/>
          </a:bodyPr>
          <a:lstStyle/>
          <a:p>
            <a:pPr algn="r"/>
            <a:r>
              <a:rPr lang="x-none" sz="1000" dirty="0">
                <a:latin typeface="Arial" panose="020B0604020202020204" pitchFamily="34" charset="0"/>
                <a:ea typeface="Inter" panose="02000503000000020004" pitchFamily="2" charset="0"/>
                <a:cs typeface="Arial" panose="020B0604020202020204" pitchFamily="34" charset="0"/>
              </a:rPr>
              <a:t>2</a:t>
            </a:r>
          </a:p>
        </p:txBody>
      </p:sp>
      <p:sp>
        <p:nvSpPr>
          <p:cNvPr id="34" name="TextBox 11">
            <a:extLst>
              <a:ext uri="{FF2B5EF4-FFF2-40B4-BE49-F238E27FC236}">
                <a16:creationId xmlns:a16="http://schemas.microsoft.com/office/drawing/2014/main" xmlns="" id="{E790EA80-934F-A29C-3881-0B6CA818BD8B}"/>
              </a:ext>
            </a:extLst>
          </p:cNvPr>
          <p:cNvSpPr txBox="1"/>
          <p:nvPr/>
        </p:nvSpPr>
        <p:spPr>
          <a:xfrm>
            <a:off x="7568347" y="2569189"/>
            <a:ext cx="2119256" cy="246221"/>
          </a:xfrm>
          <a:prstGeom prst="rect">
            <a:avLst/>
          </a:prstGeom>
          <a:noFill/>
        </p:spPr>
        <p:txBody>
          <a:bodyPr wrap="square" rtlCol="0">
            <a:spAutoFit/>
          </a:bodyPr>
          <a:lstStyle/>
          <a:p>
            <a:pPr algn="r"/>
            <a:r>
              <a:rPr lang="x-none" sz="1000" dirty="0">
                <a:latin typeface="Arial" panose="020B0604020202020204" pitchFamily="34" charset="0"/>
                <a:ea typeface="Inter" panose="02000503000000020004" pitchFamily="2" charset="0"/>
                <a:cs typeface="Arial" panose="020B0604020202020204" pitchFamily="34" charset="0"/>
              </a:rPr>
              <a:t>3</a:t>
            </a:r>
          </a:p>
        </p:txBody>
      </p:sp>
      <p:sp>
        <p:nvSpPr>
          <p:cNvPr id="35" name="TextBox 12">
            <a:extLst>
              <a:ext uri="{FF2B5EF4-FFF2-40B4-BE49-F238E27FC236}">
                <a16:creationId xmlns:a16="http://schemas.microsoft.com/office/drawing/2014/main" xmlns="" id="{344BBED0-522C-CCB7-260C-F45A70245C58}"/>
              </a:ext>
            </a:extLst>
          </p:cNvPr>
          <p:cNvSpPr txBox="1"/>
          <p:nvPr/>
        </p:nvSpPr>
        <p:spPr>
          <a:xfrm>
            <a:off x="7568347" y="2908894"/>
            <a:ext cx="2119256" cy="246221"/>
          </a:xfrm>
          <a:prstGeom prst="rect">
            <a:avLst/>
          </a:prstGeom>
          <a:noFill/>
        </p:spPr>
        <p:txBody>
          <a:bodyPr wrap="square" rtlCol="0">
            <a:spAutoFit/>
          </a:bodyPr>
          <a:lstStyle/>
          <a:p>
            <a:pPr algn="r"/>
            <a:r>
              <a:rPr lang="x-none" sz="1000" dirty="0">
                <a:latin typeface="Arial" panose="020B0604020202020204" pitchFamily="34" charset="0"/>
                <a:ea typeface="Inter" panose="02000503000000020004" pitchFamily="2" charset="0"/>
                <a:cs typeface="Arial" panose="020B0604020202020204" pitchFamily="34" charset="0"/>
              </a:rPr>
              <a:t>4</a:t>
            </a:r>
          </a:p>
        </p:txBody>
      </p:sp>
      <p:sp>
        <p:nvSpPr>
          <p:cNvPr id="36" name="CaixaDeTexto 35">
            <a:extLst>
              <a:ext uri="{FF2B5EF4-FFF2-40B4-BE49-F238E27FC236}">
                <a16:creationId xmlns:a16="http://schemas.microsoft.com/office/drawing/2014/main" xmlns="" id="{FD67F880-7E15-DEBF-C8C5-7C12DC6EB4F9}"/>
              </a:ext>
            </a:extLst>
          </p:cNvPr>
          <p:cNvSpPr txBox="1"/>
          <p:nvPr/>
        </p:nvSpPr>
        <p:spPr>
          <a:xfrm>
            <a:off x="8006450" y="1177781"/>
            <a:ext cx="4047835" cy="338554"/>
          </a:xfrm>
          <a:prstGeom prst="rect">
            <a:avLst/>
          </a:prstGeom>
          <a:noFill/>
        </p:spPr>
        <p:txBody>
          <a:bodyPr wrap="square" rtlCol="0">
            <a:spAutoFit/>
          </a:bodyPr>
          <a:lstStyle/>
          <a:p>
            <a:pPr algn="r"/>
            <a:r>
              <a:rPr lang="pt-PT" sz="1600" dirty="0">
                <a:latin typeface="Arial" panose="020B0604020202020204" pitchFamily="34" charset="0"/>
                <a:cs typeface="Arial" panose="020B0604020202020204" pitchFamily="34" charset="0"/>
              </a:rPr>
              <a:t>Medidas Europeias:</a:t>
            </a:r>
          </a:p>
        </p:txBody>
      </p:sp>
      <p:pic>
        <p:nvPicPr>
          <p:cNvPr id="38" name="Imagem 37">
            <a:extLst>
              <a:ext uri="{FF2B5EF4-FFF2-40B4-BE49-F238E27FC236}">
                <a16:creationId xmlns:a16="http://schemas.microsoft.com/office/drawing/2014/main" xmlns="" id="{D1943F88-FA20-91EC-D062-5D87BF48799C}"/>
              </a:ext>
            </a:extLst>
          </p:cNvPr>
          <p:cNvPicPr>
            <a:picLocks noChangeAspect="1"/>
          </p:cNvPicPr>
          <p:nvPr/>
        </p:nvPicPr>
        <p:blipFill>
          <a:blip r:embed="rId14" cstate="print"/>
          <a:stretch>
            <a:fillRect/>
          </a:stretch>
        </p:blipFill>
        <p:spPr>
          <a:xfrm>
            <a:off x="11056790" y="6222343"/>
            <a:ext cx="954172" cy="447124"/>
          </a:xfrm>
          <a:prstGeom prst="rect">
            <a:avLst/>
          </a:prstGeom>
        </p:spPr>
      </p:pic>
      <p:pic>
        <p:nvPicPr>
          <p:cNvPr id="40" name="Imagem 39" descr="Uma imagem com texto, Tipo de letra, captura de ecrã, Gráficos&#10;&#10;Descrição gerada automaticamente">
            <a:extLst>
              <a:ext uri="{FF2B5EF4-FFF2-40B4-BE49-F238E27FC236}">
                <a16:creationId xmlns:a16="http://schemas.microsoft.com/office/drawing/2014/main" xmlns="" id="{63D70491-4D50-C860-95EE-EEBC03F3F7AA}"/>
              </a:ext>
            </a:extLst>
          </p:cNvPr>
          <p:cNvPicPr>
            <a:picLocks noChangeAspect="1"/>
          </p:cNvPicPr>
          <p:nvPr/>
        </p:nvPicPr>
        <p:blipFill>
          <a:blip r:embed="rId15" cstate="print">
            <a:extLst>
              <a:ext uri="{28A0092B-C50C-407E-A947-70E740481C1C}">
                <a14:useLocalDpi xmlns:a14="http://schemas.microsoft.com/office/drawing/2010/main" xmlns="" val="0"/>
              </a:ext>
            </a:extLst>
          </a:blip>
          <a:stretch>
            <a:fillRect/>
          </a:stretch>
        </p:blipFill>
        <p:spPr>
          <a:xfrm>
            <a:off x="10395324" y="6307905"/>
            <a:ext cx="661466" cy="352162"/>
          </a:xfrm>
          <a:prstGeom prst="rect">
            <a:avLst/>
          </a:prstGeom>
        </p:spPr>
      </p:pic>
      <p:sp>
        <p:nvSpPr>
          <p:cNvPr id="39" name="TextBox 6">
            <a:extLst>
              <a:ext uri="{FF2B5EF4-FFF2-40B4-BE49-F238E27FC236}">
                <a16:creationId xmlns:a16="http://schemas.microsoft.com/office/drawing/2014/main" xmlns="" id="{321E1123-6ADC-8F41-A3C5-7632BDAB90CF}"/>
              </a:ext>
            </a:extLst>
          </p:cNvPr>
          <p:cNvSpPr txBox="1"/>
          <p:nvPr/>
        </p:nvSpPr>
        <p:spPr>
          <a:xfrm>
            <a:off x="6955886" y="4832412"/>
            <a:ext cx="2119256" cy="246221"/>
          </a:xfrm>
          <a:prstGeom prst="rect">
            <a:avLst/>
          </a:prstGeom>
          <a:noFill/>
        </p:spPr>
        <p:txBody>
          <a:bodyPr wrap="square" rtlCol="0">
            <a:spAutoFit/>
          </a:bodyPr>
          <a:lstStyle/>
          <a:p>
            <a:pPr algn="r"/>
            <a:r>
              <a:rPr lang="pt-PT" sz="1000" dirty="0">
                <a:latin typeface="Arial" panose="020B0604020202020204" pitchFamily="34" charset="0"/>
                <a:ea typeface="Inter" panose="02000503000000020004" pitchFamily="2" charset="0"/>
                <a:cs typeface="Arial" panose="020B0604020202020204" pitchFamily="34" charset="0"/>
                <a:hlinkClick r:id="rId16" action="ppaction://hlinksldjump"/>
              </a:rPr>
              <a:t>Programa Qualifica Indústria</a:t>
            </a:r>
            <a:endParaRPr lang="pt-PT" sz="1000" dirty="0">
              <a:latin typeface="Arial" panose="020B0604020202020204" pitchFamily="34" charset="0"/>
              <a:ea typeface="Inter" panose="02000503000000020004" pitchFamily="2" charset="0"/>
              <a:cs typeface="Arial" panose="020B0604020202020204" pitchFamily="34" charset="0"/>
            </a:endParaRPr>
          </a:p>
        </p:txBody>
      </p:sp>
    </p:spTree>
    <p:extLst>
      <p:ext uri="{BB962C8B-B14F-4D97-AF65-F5344CB8AC3E}">
        <p14:creationId xmlns:p14="http://schemas.microsoft.com/office/powerpoint/2010/main" xmlns="" val="23695494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latin typeface="Arial" panose="020B0604020202020204" pitchFamily="34" charset="0"/>
                <a:cs typeface="Arial" panose="020B0604020202020204" pitchFamily="34" charset="0"/>
              </a:rPr>
              <a:t>7. Inovação Produtiva</a:t>
            </a: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39003" y="2603646"/>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4ª fase - Duração: até 15 de Dezembro de 2023 às 19 horas.</a:t>
            </a:r>
          </a:p>
          <a:p>
            <a:pPr marL="0" indent="0">
              <a:buNone/>
            </a:pPr>
            <a:r>
              <a:rPr lang="pt-PT" sz="1600" b="1" dirty="0">
                <a:latin typeface="Arial" panose="020B0604020202020204" pitchFamily="34" charset="0"/>
                <a:cs typeface="Arial" panose="020B0604020202020204" pitchFamily="34" charset="0"/>
              </a:rPr>
              <a:t>Poderá consultar o Aviso </a:t>
            </a:r>
            <a:r>
              <a:rPr lang="pt-PT" sz="1600" b="1" dirty="0">
                <a:latin typeface="Arial" panose="020B0604020202020204" pitchFamily="34" charset="0"/>
                <a:cs typeface="Arial" panose="020B0604020202020204" pitchFamily="34" charset="0"/>
                <a:hlinkClick r:id="rId2"/>
              </a:rPr>
              <a:t>aqui</a:t>
            </a:r>
            <a:r>
              <a:rPr lang="pt-PT" sz="1600" b="1" dirty="0">
                <a:latin typeface="Arial" panose="020B0604020202020204" pitchFamily="34" charset="0"/>
                <a:cs typeface="Arial" panose="020B0604020202020204" pitchFamily="34" charset="0"/>
              </a:rPr>
              <a:t>.</a:t>
            </a:r>
          </a:p>
          <a:p>
            <a:pPr marL="0" indent="0">
              <a:buNone/>
            </a:pPr>
            <a:r>
              <a:rPr lang="pt-PT" sz="1600" b="1" dirty="0">
                <a:latin typeface="Arial" panose="020B0604020202020204" pitchFamily="34" charset="0"/>
                <a:cs typeface="Arial" panose="020B0604020202020204" pitchFamily="34" charset="0"/>
              </a:rPr>
              <a:t>Candidaturas: Através do </a:t>
            </a:r>
            <a:r>
              <a:rPr lang="pt-PT" sz="1600" b="1" dirty="0">
                <a:latin typeface="Arial" panose="020B0604020202020204" pitchFamily="34" charset="0"/>
                <a:cs typeface="Arial" panose="020B0604020202020204" pitchFamily="34" charset="0"/>
                <a:hlinkClick r:id="rId3"/>
              </a:rPr>
              <a:t>Balcão dos Fundos</a:t>
            </a:r>
            <a:r>
              <a:rPr lang="pt-PT" sz="1600" b="1" dirty="0">
                <a:latin typeface="Arial" panose="020B0604020202020204" pitchFamily="34" charset="0"/>
                <a:cs typeface="Arial" panose="020B0604020202020204" pitchFamily="34" charset="0"/>
              </a:rPr>
              <a:t>. </a:t>
            </a:r>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75225" y="2603646"/>
            <a:ext cx="8171234" cy="3385542"/>
          </a:xfrm>
          <a:prstGeom prst="rect">
            <a:avLst/>
          </a:prstGeom>
          <a:noFill/>
        </p:spPr>
        <p:txBody>
          <a:bodyPr wrap="square" rtlCol="0">
            <a:spAutoFit/>
          </a:bodyPr>
          <a:lstStyle/>
          <a:p>
            <a:pPr algn="l"/>
            <a:r>
              <a:rPr lang="pt-PT" sz="1600" b="1" u="sng" dirty="0">
                <a:latin typeface="Arial" panose="020B0604020202020204" pitchFamily="34" charset="0"/>
                <a:cs typeface="Arial" panose="020B0604020202020204" pitchFamily="34" charset="0"/>
              </a:rPr>
              <a:t>OBJETIVO: </a:t>
            </a:r>
          </a:p>
          <a:p>
            <a:pPr algn="l"/>
            <a:endParaRPr lang="pt-PT" sz="1000" b="1" u="sng" dirty="0">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pt-PT" sz="1000" dirty="0">
                <a:latin typeface="Arial" panose="020B0604020202020204" pitchFamily="34" charset="0"/>
                <a:cs typeface="Arial" panose="020B0604020202020204" pitchFamily="34" charset="0"/>
              </a:rPr>
              <a:t>Estimular o investimento empresarial de natureza inovadora, promovendo a alteração do perfil de especialização da economia portuguesa e o reforço da sua competitividade externa, através da diferenciação, diversificação e inovação.</a:t>
            </a:r>
          </a:p>
          <a:p>
            <a:pPr algn="l"/>
            <a:endParaRPr lang="pt-PT" sz="1000" dirty="0">
              <a:latin typeface="Arial" panose="020B0604020202020204" pitchFamily="34" charset="0"/>
              <a:cs typeface="Arial" panose="020B0604020202020204" pitchFamily="34" charset="0"/>
            </a:endParaRPr>
          </a:p>
          <a:p>
            <a:pPr algn="l"/>
            <a:endParaRPr lang="pt-PT" sz="1000" dirty="0">
              <a:latin typeface="Arial" panose="020B0604020202020204" pitchFamily="34" charset="0"/>
              <a:cs typeface="Arial" panose="020B0604020202020204" pitchFamily="34" charset="0"/>
            </a:endParaRPr>
          </a:p>
          <a:p>
            <a:pPr algn="l"/>
            <a:r>
              <a:rPr lang="pt-PT" sz="1600" b="1" u="sng" dirty="0">
                <a:latin typeface="Arial" panose="020B0604020202020204" pitchFamily="34" charset="0"/>
                <a:cs typeface="Arial" panose="020B0604020202020204" pitchFamily="34" charset="0"/>
              </a:rPr>
              <a:t>BENEFICIÁRIOS:</a:t>
            </a:r>
          </a:p>
          <a:p>
            <a:pPr algn="l"/>
            <a:endParaRPr lang="pt-PT" sz="1000" dirty="0">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pt-PT" sz="1000" dirty="0">
                <a:latin typeface="Arial" panose="020B0604020202020204" pitchFamily="34" charset="0"/>
                <a:cs typeface="Arial" panose="020B0604020202020204" pitchFamily="34" charset="0"/>
              </a:rPr>
              <a:t>Micro, pequenas e médias empresas (PME)</a:t>
            </a:r>
          </a:p>
          <a:p>
            <a:pPr marL="285750" indent="-285750" algn="l">
              <a:buFont typeface="Arial" panose="020B0604020202020204" pitchFamily="34" charset="0"/>
              <a:buChar char="•"/>
            </a:pPr>
            <a:endParaRPr lang="pt-PT" sz="1000" dirty="0">
              <a:latin typeface="Arial" panose="020B0604020202020204" pitchFamily="34" charset="0"/>
              <a:cs typeface="Arial" panose="020B0604020202020204" pitchFamily="34" charset="0"/>
            </a:endParaRPr>
          </a:p>
          <a:p>
            <a:pPr algn="l"/>
            <a:endParaRPr lang="pt-PT" sz="1000" dirty="0">
              <a:latin typeface="Arial" panose="020B0604020202020204" pitchFamily="34" charset="0"/>
              <a:cs typeface="Arial" panose="020B0604020202020204" pitchFamily="34" charset="0"/>
            </a:endParaRPr>
          </a:p>
          <a:p>
            <a:pPr algn="l"/>
            <a:r>
              <a:rPr lang="pt-PT" sz="1600" b="1" u="sng" dirty="0">
                <a:latin typeface="Arial" panose="020B0604020202020204" pitchFamily="34" charset="0"/>
                <a:cs typeface="Arial" panose="020B0604020202020204" pitchFamily="34" charset="0"/>
              </a:rPr>
              <a:t>AÇÕES ELEGÍVEIS/ TIPOLOGIAS DE INVESTIMENTO: </a:t>
            </a:r>
          </a:p>
          <a:p>
            <a:pPr algn="l"/>
            <a:endParaRPr lang="pt-PT" sz="1000" dirty="0">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pt-PT" sz="1000" dirty="0">
                <a:latin typeface="Arial" panose="020B0604020202020204" pitchFamily="34" charset="0"/>
                <a:cs typeface="Arial" panose="020B0604020202020204" pitchFamily="34" charset="0"/>
              </a:rPr>
              <a:t>Criação de um novo estabelecimento;</a:t>
            </a:r>
          </a:p>
          <a:p>
            <a:pPr marL="285750" indent="-285750" algn="l">
              <a:buFont typeface="Arial" panose="020B0604020202020204" pitchFamily="34" charset="0"/>
              <a:buChar char="•"/>
            </a:pPr>
            <a:r>
              <a:rPr lang="pt-PT" sz="1000" dirty="0">
                <a:latin typeface="Arial" panose="020B0604020202020204" pitchFamily="34" charset="0"/>
                <a:cs typeface="Arial" panose="020B0604020202020204" pitchFamily="34" charset="0"/>
              </a:rPr>
              <a:t>O aumento da capacidade de um estabelecimento já existente (conforme condições expressas no Aviso);</a:t>
            </a:r>
          </a:p>
          <a:p>
            <a:pPr marL="285750" indent="-285750" algn="l">
              <a:buFont typeface="Arial" panose="020B0604020202020204" pitchFamily="34" charset="0"/>
              <a:buChar char="•"/>
            </a:pPr>
            <a:r>
              <a:rPr lang="pt-PT" sz="1000" dirty="0">
                <a:latin typeface="Arial" panose="020B0604020202020204" pitchFamily="34" charset="0"/>
                <a:cs typeface="Arial" panose="020B0604020202020204" pitchFamily="34" charset="0"/>
              </a:rPr>
              <a:t>A diversificação da produção de um estabelecimento para produtos não produzidos anteriormente no estabelecimento (conforme condições expressas no Aviso);</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A alteração fundamental do processo global de produção de um estabelecimento existente (conforme condições expressas no Aviso);</a:t>
            </a:r>
          </a:p>
          <a:p>
            <a:pPr algn="l"/>
            <a:r>
              <a:rPr lang="pt-PT" sz="1600" b="1" u="sng" dirty="0">
                <a:latin typeface="Calibri" panose="020F0502020204030204" pitchFamily="34" charset="0"/>
                <a:cs typeface="Calibri" panose="020F0502020204030204" pitchFamily="34" charset="0"/>
              </a:rPr>
              <a:t> </a:t>
            </a: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259114"/>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Empresas</a:t>
            </a:r>
          </a:p>
        </p:txBody>
      </p:sp>
    </p:spTree>
    <p:extLst>
      <p:ext uri="{BB962C8B-B14F-4D97-AF65-F5344CB8AC3E}">
        <p14:creationId xmlns:p14="http://schemas.microsoft.com/office/powerpoint/2010/main" xmlns="" val="466710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latin typeface="Arial" panose="020B0604020202020204" pitchFamily="34" charset="0"/>
                <a:cs typeface="Arial" panose="020B0604020202020204" pitchFamily="34" charset="0"/>
              </a:rPr>
              <a:t>7. Inovação Produtiva</a:t>
            </a: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39003" y="2603646"/>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Para mais informações poderá utilizar os seguintes contactos: </a:t>
            </a:r>
          </a:p>
          <a:p>
            <a:pPr marL="0" indent="0">
              <a:buNone/>
            </a:pPr>
            <a:r>
              <a:rPr lang="pt-PT" sz="1600" b="1" dirty="0">
                <a:latin typeface="Arial" panose="020B0604020202020204" pitchFamily="34" charset="0"/>
                <a:cs typeface="Arial" panose="020B0604020202020204" pitchFamily="34" charset="0"/>
              </a:rPr>
              <a:t>Linha dos Fundos 800103510 (09h-18h) ou  </a:t>
            </a:r>
            <a:r>
              <a:rPr lang="pt-PT" sz="1600" b="1" dirty="0">
                <a:latin typeface="Arial" panose="020B0604020202020204" pitchFamily="34" charset="0"/>
                <a:cs typeface="Arial" panose="020B0604020202020204" pitchFamily="34" charset="0"/>
                <a:hlinkClick r:id="rId2"/>
              </a:rPr>
              <a:t>linhadosfundos@linhadosfundos.pt</a:t>
            </a:r>
            <a:endParaRPr lang="pt-PT" sz="1600" b="1" dirty="0">
              <a:latin typeface="Arial" panose="020B0604020202020204" pitchFamily="34" charset="0"/>
              <a:cs typeface="Arial" panose="020B0604020202020204" pitchFamily="34" charset="0"/>
            </a:endParaRPr>
          </a:p>
          <a:p>
            <a:pPr marL="0" indent="0">
              <a:buNone/>
            </a:pPr>
            <a:endParaRPr lang="pt-PT" sz="1600" b="1" dirty="0">
              <a:latin typeface="Arial" panose="020B0604020202020204" pitchFamily="34" charset="0"/>
              <a:cs typeface="Arial" panose="020B0604020202020204" pitchFamily="34" charset="0"/>
            </a:endParaRPr>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75225" y="2603646"/>
            <a:ext cx="8171234" cy="3508653"/>
          </a:xfrm>
          <a:prstGeom prst="rect">
            <a:avLst/>
          </a:prstGeom>
          <a:noFill/>
        </p:spPr>
        <p:txBody>
          <a:bodyPr wrap="square" rtlCol="0">
            <a:spAutoFit/>
          </a:bodyPr>
          <a:lstStyle/>
          <a:p>
            <a:pPr algn="l"/>
            <a:r>
              <a:rPr lang="pt-PT" sz="1600" b="1" u="sng" dirty="0">
                <a:latin typeface="Arial" panose="020B0604020202020204" pitchFamily="34" charset="0"/>
                <a:cs typeface="Arial" panose="020B0604020202020204" pitchFamily="34" charset="0"/>
              </a:rPr>
              <a:t>ÂMBITO SETORIAL :</a:t>
            </a:r>
          </a:p>
          <a:p>
            <a:pPr algn="l"/>
            <a:endParaRPr lang="pt-PT" sz="1000" b="1" u="sng" dirty="0">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pt-PT" sz="1000" dirty="0">
                <a:latin typeface="Arial" panose="020B0604020202020204" pitchFamily="34" charset="0"/>
                <a:cs typeface="Arial" panose="020B0604020202020204" pitchFamily="34" charset="0"/>
              </a:rPr>
              <a:t>Operações que visem a produção de bens e serviços transacionáveis e internacionalizáveis com relevante criação de valor económico para as regiões alvo ou que contribuam para a cadeia de valor dos mesmos e não digam respeito a serviços de interesse económico geral.</a:t>
            </a:r>
          </a:p>
          <a:p>
            <a:pPr marL="285750" indent="-285750" algn="l">
              <a:buFont typeface="Arial" panose="020B0604020202020204" pitchFamily="34" charset="0"/>
              <a:buChar char="•"/>
            </a:pPr>
            <a:r>
              <a:rPr lang="pt-PT" sz="1000" dirty="0">
                <a:latin typeface="Arial" panose="020B0604020202020204" pitchFamily="34" charset="0"/>
                <a:cs typeface="Arial" panose="020B0604020202020204" pitchFamily="34" charset="0"/>
              </a:rPr>
              <a:t>Vendas ao exterior – exportações;</a:t>
            </a:r>
          </a:p>
          <a:p>
            <a:pPr marL="285750" indent="-285750" algn="l">
              <a:buFont typeface="Arial" panose="020B0604020202020204" pitchFamily="34" charset="0"/>
              <a:buChar char="•"/>
            </a:pPr>
            <a:r>
              <a:rPr lang="pt-PT" sz="1000" dirty="0">
                <a:latin typeface="Arial" panose="020B0604020202020204" pitchFamily="34" charset="0"/>
                <a:cs typeface="Arial" panose="020B0604020202020204" pitchFamily="34" charset="0"/>
              </a:rPr>
              <a:t>Vendas indiretas ao exterior ;</a:t>
            </a:r>
          </a:p>
          <a:p>
            <a:pPr marL="285750" indent="-285750" algn="l">
              <a:buFont typeface="Arial" panose="020B0604020202020204" pitchFamily="34" charset="0"/>
              <a:buChar char="•"/>
            </a:pPr>
            <a:r>
              <a:rPr lang="pt-PT" sz="1000" dirty="0">
                <a:latin typeface="Arial" panose="020B0604020202020204" pitchFamily="34" charset="0"/>
                <a:cs typeface="Arial" panose="020B0604020202020204" pitchFamily="34" charset="0"/>
              </a:rPr>
              <a:t>Prestação de serviços a não residentes, devendo este volume de negócios encontrar-se relevado enquanto tal na contabilidade da empresa;</a:t>
            </a:r>
          </a:p>
          <a:p>
            <a:pPr marL="285750" indent="-285750" algn="l">
              <a:buFont typeface="Arial" panose="020B0604020202020204" pitchFamily="34" charset="0"/>
              <a:buChar char="•"/>
            </a:pPr>
            <a:r>
              <a:rPr lang="pt-PT" sz="1000" dirty="0">
                <a:latin typeface="Arial" panose="020B0604020202020204" pitchFamily="34" charset="0"/>
                <a:cs typeface="Arial" panose="020B0604020202020204" pitchFamily="34" charset="0"/>
              </a:rPr>
              <a:t>Substituição de importações.</a:t>
            </a:r>
          </a:p>
          <a:p>
            <a:pPr algn="l"/>
            <a:endParaRPr lang="pt-PT" sz="1000" i="0" dirty="0">
              <a:effectLst/>
              <a:latin typeface="Arial" panose="020B0604020202020204" pitchFamily="34" charset="0"/>
              <a:cs typeface="Arial" panose="020B0604020202020204" pitchFamily="34" charset="0"/>
            </a:endParaRPr>
          </a:p>
          <a:p>
            <a:pPr algn="l"/>
            <a:endParaRPr lang="pt-PT" sz="1000" i="0" dirty="0">
              <a:effectLst/>
              <a:latin typeface="Arial" panose="020B0604020202020204" pitchFamily="34" charset="0"/>
              <a:cs typeface="Arial" panose="020B0604020202020204" pitchFamily="34" charset="0"/>
            </a:endParaRPr>
          </a:p>
          <a:p>
            <a:pPr algn="l"/>
            <a:r>
              <a:rPr lang="pt-PT" sz="1600" b="1" u="sng" dirty="0">
                <a:latin typeface="Arial" panose="020B0604020202020204" pitchFamily="34" charset="0"/>
                <a:cs typeface="Arial" panose="020B0604020202020204" pitchFamily="34" charset="0"/>
              </a:rPr>
              <a:t>CUSTOS ELEGÍVEIS:</a:t>
            </a:r>
          </a:p>
          <a:p>
            <a:pPr algn="l"/>
            <a:endParaRPr lang="pt-PT" sz="1000" i="0" dirty="0">
              <a:effectLst/>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pt-PT" sz="1000" dirty="0">
                <a:effectLst/>
                <a:latin typeface="Arial" panose="020B0604020202020204" pitchFamily="34" charset="0"/>
                <a:cs typeface="Arial" panose="020B0604020202020204" pitchFamily="34" charset="0"/>
              </a:rPr>
              <a:t>Ativos corpóreos </a:t>
            </a:r>
            <a:r>
              <a:rPr lang="pt-PT" sz="1000" i="0" dirty="0">
                <a:effectLst/>
                <a:latin typeface="Arial" panose="020B0604020202020204" pitchFamily="34" charset="0"/>
                <a:cs typeface="Arial" panose="020B0604020202020204" pitchFamily="34" charset="0"/>
              </a:rPr>
              <a:t>- incluindo a aquisição de máquinas e equipamentos, custos diretamente atribuíveis para os colocar na localização e condições necessárias para o respetivo funcionamento, bem como a aquisição de equipamentos informáticos, incluindo o software necessário ao seu funcionamento;</a:t>
            </a:r>
          </a:p>
          <a:p>
            <a:pPr marL="285750" indent="-285750" algn="l">
              <a:buFont typeface="Arial" panose="020B0604020202020204" pitchFamily="34" charset="0"/>
              <a:buChar char="•"/>
            </a:pPr>
            <a:r>
              <a:rPr lang="pt-PT" sz="1000" i="0" dirty="0">
                <a:effectLst/>
                <a:latin typeface="Arial" panose="020B0604020202020204" pitchFamily="34" charset="0"/>
                <a:cs typeface="Arial" panose="020B0604020202020204" pitchFamily="34" charset="0"/>
              </a:rPr>
              <a:t>Ativos incorpóreos - incluindo a transferência de tecnologia através da aquisição de direitos de patentes, nacionais e internacionais, licenças, conhecimentos técnicos não protegidos por patente, e software standard ou desenvolvido especificamente para determinado fim;</a:t>
            </a:r>
          </a:p>
          <a:p>
            <a:pPr marL="285750" indent="-285750" algn="l">
              <a:buFont typeface="Arial" panose="020B0604020202020204" pitchFamily="34" charset="0"/>
              <a:buChar char="•"/>
            </a:pPr>
            <a:r>
              <a:rPr lang="pt-PT" sz="1000" i="0" dirty="0">
                <a:effectLst/>
                <a:latin typeface="Arial" panose="020B0604020202020204" pitchFamily="34" charset="0"/>
                <a:cs typeface="Arial" panose="020B0604020202020204" pitchFamily="34" charset="0"/>
              </a:rPr>
              <a:t>Outras despesas de investimento - conforme especificado no Aviso. </a:t>
            </a: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259114"/>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Empresas</a:t>
            </a:r>
          </a:p>
        </p:txBody>
      </p:sp>
    </p:spTree>
    <p:extLst>
      <p:ext uri="{BB962C8B-B14F-4D97-AF65-F5344CB8AC3E}">
        <p14:creationId xmlns:p14="http://schemas.microsoft.com/office/powerpoint/2010/main" xmlns="" val="33972672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latin typeface="Arial" panose="020B0604020202020204" pitchFamily="34" charset="0"/>
                <a:cs typeface="Arial" panose="020B0604020202020204" pitchFamily="34" charset="0"/>
              </a:rPr>
              <a:t>8</a:t>
            </a:r>
            <a:r>
              <a:rPr lang="pt-PT" sz="3600" b="1" dirty="0">
                <a:solidFill>
                  <a:schemeClr val="tx1"/>
                </a:solidFill>
                <a:latin typeface="Arial" panose="020B0604020202020204" pitchFamily="34" charset="0"/>
                <a:cs typeface="Arial" panose="020B0604020202020204" pitchFamily="34" charset="0"/>
              </a:rPr>
              <a:t>. Programa Qualifica Indústria</a:t>
            </a: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39003" y="2603646"/>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Para mais informações poderá consultar a Portaria referente ao apoio </a:t>
            </a:r>
            <a:r>
              <a:rPr lang="pt-PT" sz="1600" b="1" dirty="0">
                <a:latin typeface="Arial" panose="020B0604020202020204" pitchFamily="34" charset="0"/>
                <a:cs typeface="Arial" panose="020B0604020202020204" pitchFamily="34" charset="0"/>
                <a:hlinkClick r:id="rId2"/>
              </a:rPr>
              <a:t>aqui</a:t>
            </a:r>
            <a:r>
              <a:rPr lang="pt-PT" sz="1600" b="1" dirty="0">
                <a:latin typeface="Arial" panose="020B0604020202020204" pitchFamily="34" charset="0"/>
                <a:cs typeface="Arial" panose="020B0604020202020204" pitchFamily="34" charset="0"/>
              </a:rPr>
              <a:t>.</a:t>
            </a:r>
          </a:p>
          <a:p>
            <a:pPr marL="0" indent="0">
              <a:buNone/>
            </a:pPr>
            <a:endParaRPr lang="pt-PT" sz="1600" b="1" dirty="0">
              <a:latin typeface="Arial" panose="020B0604020202020204" pitchFamily="34" charset="0"/>
              <a:cs typeface="Arial" panose="020B0604020202020204" pitchFamily="34" charset="0"/>
            </a:endParaRPr>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75225" y="2496530"/>
            <a:ext cx="8171234" cy="3385542"/>
          </a:xfrm>
          <a:prstGeom prst="rect">
            <a:avLst/>
          </a:prstGeom>
          <a:noFill/>
        </p:spPr>
        <p:txBody>
          <a:bodyPr wrap="square" rtlCol="0">
            <a:spAutoFit/>
          </a:bodyPr>
          <a:lstStyle/>
          <a:p>
            <a:r>
              <a:rPr lang="pt-PT" sz="1600" b="1" u="sng" dirty="0">
                <a:latin typeface="Arial" panose="020B0604020202020204" pitchFamily="34" charset="0"/>
                <a:cs typeface="Arial" panose="020B0604020202020204" pitchFamily="34" charset="0"/>
              </a:rPr>
              <a:t>OBJETIVOS:</a:t>
            </a:r>
          </a:p>
          <a:p>
            <a:pPr marL="285750" indent="-285750" algn="l">
              <a:buFont typeface="Arial" panose="020B0604020202020204" pitchFamily="34" charset="0"/>
              <a:buChar char="•"/>
            </a:pPr>
            <a:endParaRPr lang="pt-PT" sz="1000" dirty="0">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pt-PT" sz="1000" dirty="0">
                <a:latin typeface="Arial" panose="020B0604020202020204" pitchFamily="34" charset="0"/>
                <a:cs typeface="Arial" panose="020B0604020202020204" pitchFamily="34" charset="0"/>
              </a:rPr>
              <a:t>Contribuir para a melhoria das qualificações dos trabalhadores das empresas dos setores industriais, enquanto fator de desenvolvimento profissional, (</a:t>
            </a:r>
            <a:r>
              <a:rPr lang="pt-PT" sz="1000" dirty="0" err="1">
                <a:latin typeface="Arial" panose="020B0604020202020204" pitchFamily="34" charset="0"/>
                <a:cs typeface="Arial" panose="020B0604020202020204" pitchFamily="34" charset="0"/>
              </a:rPr>
              <a:t>re</a:t>
            </a:r>
            <a:r>
              <a:rPr lang="pt-PT" sz="1000" dirty="0">
                <a:latin typeface="Arial" panose="020B0604020202020204" pitchFamily="34" charset="0"/>
                <a:cs typeface="Arial" panose="020B0604020202020204" pitchFamily="34" charset="0"/>
              </a:rPr>
              <a:t>)qualificação e melhoria da respetiva empregabilidade;</a:t>
            </a:r>
          </a:p>
          <a:p>
            <a:pPr marL="285750" indent="-285750" algn="l">
              <a:buFont typeface="Arial" panose="020B0604020202020204" pitchFamily="34" charset="0"/>
              <a:buChar char="•"/>
            </a:pPr>
            <a:r>
              <a:rPr lang="pt-PT" sz="1000" dirty="0">
                <a:latin typeface="Arial" panose="020B0604020202020204" pitchFamily="34" charset="0"/>
                <a:cs typeface="Arial" panose="020B0604020202020204" pitchFamily="34" charset="0"/>
              </a:rPr>
              <a:t>Prevenir o risco de desemprego e promover a manutenção dos postos de trabalho;</a:t>
            </a:r>
          </a:p>
          <a:p>
            <a:pPr marL="285750" indent="-285750" algn="l">
              <a:buFont typeface="Arial" panose="020B0604020202020204" pitchFamily="34" charset="0"/>
              <a:buChar char="•"/>
            </a:pPr>
            <a:r>
              <a:rPr lang="pt-PT" sz="1000" dirty="0">
                <a:latin typeface="Arial" panose="020B0604020202020204" pitchFamily="34" charset="0"/>
                <a:cs typeface="Arial" panose="020B0604020202020204" pitchFamily="34" charset="0"/>
              </a:rPr>
              <a:t>Contribuir para a melhoria da produtividade e da competitividade das empresas e da economia.</a:t>
            </a:r>
          </a:p>
          <a:p>
            <a:pPr algn="l"/>
            <a:endParaRPr lang="pt-PT" sz="1600" b="1" u="sng" dirty="0">
              <a:latin typeface="Arial" panose="020B0604020202020204" pitchFamily="34" charset="0"/>
              <a:cs typeface="Arial" panose="020B0604020202020204" pitchFamily="34" charset="0"/>
            </a:endParaRPr>
          </a:p>
          <a:p>
            <a:pPr algn="l"/>
            <a:endParaRPr lang="pt-PT" sz="1600" b="1" u="sng" dirty="0">
              <a:latin typeface="Arial" panose="020B0604020202020204" pitchFamily="34" charset="0"/>
              <a:cs typeface="Arial" panose="020B0604020202020204" pitchFamily="34" charset="0"/>
            </a:endParaRPr>
          </a:p>
          <a:p>
            <a:pPr algn="l"/>
            <a:r>
              <a:rPr lang="pt-PT" sz="1600" b="1" u="sng" dirty="0">
                <a:latin typeface="Arial" panose="020B0604020202020204" pitchFamily="34" charset="0"/>
                <a:cs typeface="Arial" panose="020B0604020202020204" pitchFamily="34" charset="0"/>
              </a:rPr>
              <a:t>ÂMBITO SETORIAL :</a:t>
            </a:r>
          </a:p>
          <a:p>
            <a:pPr algn="l"/>
            <a:endParaRPr lang="pt-PT" sz="1000" b="1" u="sng" dirty="0">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pt-PT" sz="1000" dirty="0">
                <a:latin typeface="Arial" panose="020B0604020202020204" pitchFamily="34" charset="0"/>
                <a:cs typeface="Arial" panose="020B0604020202020204" pitchFamily="34" charset="0"/>
              </a:rPr>
              <a:t>Empresa do setor da Indústria;</a:t>
            </a:r>
          </a:p>
          <a:p>
            <a:pPr marL="285750" indent="-285750" algn="l">
              <a:buFont typeface="Arial" panose="020B0604020202020204" pitchFamily="34" charset="0"/>
              <a:buChar char="•"/>
            </a:pPr>
            <a:r>
              <a:rPr lang="pt-PT" sz="1000" dirty="0">
                <a:latin typeface="Arial" panose="020B0604020202020204" pitchFamily="34" charset="0"/>
                <a:cs typeface="Arial" panose="020B0604020202020204" pitchFamily="34" charset="0"/>
              </a:rPr>
              <a:t>Micro, pequenas e médias empresas do setor industrial, certificadas nos termos do disposto no Decreto-Lei n.º 372/2007, de 6 de novembro, na sua redação atual.</a:t>
            </a:r>
          </a:p>
          <a:p>
            <a:pPr algn="l"/>
            <a:endParaRPr lang="pt-PT" sz="1000" i="0" dirty="0">
              <a:effectLst/>
              <a:latin typeface="Arial" panose="020B0604020202020204" pitchFamily="34" charset="0"/>
              <a:cs typeface="Arial" panose="020B0604020202020204" pitchFamily="34" charset="0"/>
            </a:endParaRPr>
          </a:p>
          <a:p>
            <a:endParaRPr lang="pt-PT" sz="1600" b="1" u="sng"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pt-PT" sz="1400" b="1" u="sng" dirty="0">
              <a:latin typeface="Arial" panose="020B0604020202020204" pitchFamily="34" charset="0"/>
              <a:cs typeface="Arial" panose="020B0604020202020204" pitchFamily="34" charset="0"/>
            </a:endParaRPr>
          </a:p>
          <a:p>
            <a:pPr algn="l"/>
            <a:endParaRPr lang="pt-PT" sz="1000" i="0" dirty="0">
              <a:effectLst/>
              <a:latin typeface="Arial" panose="020B0604020202020204" pitchFamily="34" charset="0"/>
              <a:cs typeface="Arial" panose="020B0604020202020204" pitchFamily="34" charset="0"/>
            </a:endParaRPr>
          </a:p>
          <a:p>
            <a:pPr algn="l"/>
            <a:endParaRPr lang="pt-PT" sz="1000" i="0" dirty="0">
              <a:effectLst/>
              <a:latin typeface="Arial" panose="020B0604020202020204" pitchFamily="34" charset="0"/>
              <a:cs typeface="Arial" panose="020B0604020202020204" pitchFamily="34" charset="0"/>
            </a:endParaRP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259114"/>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Empresas</a:t>
            </a:r>
          </a:p>
        </p:txBody>
      </p:sp>
    </p:spTree>
    <p:extLst>
      <p:ext uri="{BB962C8B-B14F-4D97-AF65-F5344CB8AC3E}">
        <p14:creationId xmlns:p14="http://schemas.microsoft.com/office/powerpoint/2010/main" xmlns="" val="19182213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latin typeface="Arial" panose="020B0604020202020204" pitchFamily="34" charset="0"/>
                <a:cs typeface="Arial" panose="020B0604020202020204" pitchFamily="34" charset="0"/>
              </a:rPr>
              <a:t>8</a:t>
            </a:r>
            <a:r>
              <a:rPr lang="pt-PT" sz="3600" b="1" dirty="0">
                <a:solidFill>
                  <a:schemeClr val="tx1"/>
                </a:solidFill>
                <a:latin typeface="Arial" panose="020B0604020202020204" pitchFamily="34" charset="0"/>
                <a:cs typeface="Arial" panose="020B0604020202020204" pitchFamily="34" charset="0"/>
              </a:rPr>
              <a:t>. Programa Qualifica Indústria</a:t>
            </a: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39003" y="2603646"/>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Para mais informações poderá consultar a Portaria referente ao apoio </a:t>
            </a:r>
            <a:r>
              <a:rPr lang="pt-PT" sz="1600" b="1" dirty="0">
                <a:latin typeface="Arial" panose="020B0604020202020204" pitchFamily="34" charset="0"/>
                <a:cs typeface="Arial" panose="020B0604020202020204" pitchFamily="34" charset="0"/>
                <a:hlinkClick r:id="rId2"/>
              </a:rPr>
              <a:t>aqui</a:t>
            </a:r>
            <a:r>
              <a:rPr lang="pt-PT" sz="1600" b="1" dirty="0">
                <a:latin typeface="Arial" panose="020B0604020202020204" pitchFamily="34" charset="0"/>
                <a:cs typeface="Arial" panose="020B0604020202020204" pitchFamily="34" charset="0"/>
              </a:rPr>
              <a:t>.</a:t>
            </a:r>
          </a:p>
          <a:p>
            <a:pPr marL="0" indent="0">
              <a:buNone/>
            </a:pPr>
            <a:endParaRPr lang="pt-PT" sz="1600" b="1" dirty="0">
              <a:latin typeface="Arial" panose="020B0604020202020204" pitchFamily="34" charset="0"/>
              <a:cs typeface="Arial" panose="020B0604020202020204" pitchFamily="34" charset="0"/>
            </a:endParaRPr>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495326" y="2297856"/>
            <a:ext cx="8171234" cy="3416320"/>
          </a:xfrm>
          <a:prstGeom prst="rect">
            <a:avLst/>
          </a:prstGeom>
          <a:noFill/>
        </p:spPr>
        <p:txBody>
          <a:bodyPr wrap="square" rtlCol="0">
            <a:spAutoFit/>
          </a:bodyPr>
          <a:lstStyle/>
          <a:p>
            <a:pPr algn="l"/>
            <a:endParaRPr lang="pt-PT" sz="1000" i="0" dirty="0">
              <a:effectLst/>
              <a:latin typeface="Arial" panose="020B0604020202020204" pitchFamily="34" charset="0"/>
              <a:cs typeface="Arial" panose="020B0604020202020204" pitchFamily="34" charset="0"/>
            </a:endParaRPr>
          </a:p>
          <a:p>
            <a:r>
              <a:rPr lang="pt-PT" sz="1600" b="1" u="sng" dirty="0">
                <a:latin typeface="Arial" panose="020B0604020202020204" pitchFamily="34" charset="0"/>
                <a:cs typeface="Arial" panose="020B0604020202020204" pitchFamily="34" charset="0"/>
              </a:rPr>
              <a:t>REQUISITOS:</a:t>
            </a:r>
          </a:p>
          <a:p>
            <a:pPr marL="285750" indent="-285750">
              <a:buFont typeface="Arial" panose="020B0604020202020204" pitchFamily="34" charset="0"/>
              <a:buChar char="•"/>
            </a:pPr>
            <a:endParaRPr lang="pt-PT" sz="1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Ter, comprovadamente, à data da candidatura, as situações contributiva e tributária regularizadas perante a segurança social (SS) e a Autoridade Tributária e Aduaneira (AT);</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Registar um decréscimo extraordinário do número de encomendas e, subsequentemente, uma quebra de faturação igual ou superior a 25 %, num só trimestre, entre o terceiro mês anterior e o terceiro mês posterior ao da apresentação da candidatura ou ao início da ação de formação, quando comparado com o período homólogo do ano anterior.</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Não se encontrar em situação de incumprimento no que respeita a apoios financeiros concedidos pelo IEFP, I. P.;</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Ter a situação regularizada em matéria de restituições no âmbito dos financiamentos dos Fundos Europeus Estruturais e de Investimento;</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Não ter pagamentos de salários em atraso;</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Não ter sido condenada em processo-crime ou contraordenacional grave ou muito grave por violação de legislação de trabalho, nomeadamente sobre discriminação no trabalho e no acesso ao emprego, nos últimos três anos, salvo se da sanção aplicada no âmbito desse processo resultar prazo superior, caso em que se aplica este último;</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Não ter procedido a despedimentos, exceto por facto imputável ao trabalhador, nos últimos três meses contados da data de submissão da candidatura;</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Não proceder à contratação de novos trabalhadores ou prestadores de serviços, nem recorrer a trabalho suplementar nem a trabalho temporário para as funções desempenhadas pelos trabalhadores que estejam abrangidos pelo Programa.</a:t>
            </a:r>
          </a:p>
          <a:p>
            <a:pPr algn="l"/>
            <a:endParaRPr lang="pt-PT" sz="1000" i="0" dirty="0">
              <a:effectLst/>
              <a:latin typeface="Arial" panose="020B0604020202020204" pitchFamily="34" charset="0"/>
              <a:cs typeface="Arial" panose="020B0604020202020204" pitchFamily="34" charset="0"/>
            </a:endParaRPr>
          </a:p>
          <a:p>
            <a:pPr algn="l"/>
            <a:endParaRPr lang="pt-PT" sz="1000" i="0" dirty="0">
              <a:effectLst/>
              <a:latin typeface="Arial" panose="020B0604020202020204" pitchFamily="34" charset="0"/>
              <a:cs typeface="Arial" panose="020B0604020202020204" pitchFamily="34" charset="0"/>
            </a:endParaRP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259114"/>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Empresas</a:t>
            </a:r>
          </a:p>
        </p:txBody>
      </p:sp>
    </p:spTree>
    <p:extLst>
      <p:ext uri="{BB962C8B-B14F-4D97-AF65-F5344CB8AC3E}">
        <p14:creationId xmlns:p14="http://schemas.microsoft.com/office/powerpoint/2010/main" xmlns="" val="13711957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latin typeface="Arial" panose="020B0604020202020204" pitchFamily="34" charset="0"/>
                <a:cs typeface="Arial" panose="020B0604020202020204" pitchFamily="34" charset="0"/>
              </a:rPr>
              <a:t>8</a:t>
            </a:r>
            <a:r>
              <a:rPr lang="pt-PT" sz="3600" b="1" dirty="0">
                <a:solidFill>
                  <a:schemeClr val="tx1"/>
                </a:solidFill>
                <a:latin typeface="Arial" panose="020B0604020202020204" pitchFamily="34" charset="0"/>
                <a:cs typeface="Arial" panose="020B0604020202020204" pitchFamily="34" charset="0"/>
              </a:rPr>
              <a:t>. Programa Qualifica Indústria</a:t>
            </a: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39003" y="2603646"/>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Para mais informações poderá consultar a Portaria referente ao apoio </a:t>
            </a:r>
            <a:r>
              <a:rPr lang="pt-PT" sz="1600" b="1" dirty="0">
                <a:latin typeface="Arial" panose="020B0604020202020204" pitchFamily="34" charset="0"/>
                <a:cs typeface="Arial" panose="020B0604020202020204" pitchFamily="34" charset="0"/>
                <a:hlinkClick r:id="rId2"/>
              </a:rPr>
              <a:t>aqui</a:t>
            </a:r>
            <a:r>
              <a:rPr lang="pt-PT" sz="1600" b="1" dirty="0">
                <a:latin typeface="Arial" panose="020B0604020202020204" pitchFamily="34" charset="0"/>
                <a:cs typeface="Arial" panose="020B0604020202020204" pitchFamily="34" charset="0"/>
              </a:rPr>
              <a:t>.</a:t>
            </a:r>
          </a:p>
          <a:p>
            <a:pPr marL="0" indent="0">
              <a:buNone/>
            </a:pPr>
            <a:endParaRPr lang="pt-PT" sz="1600" b="1" dirty="0">
              <a:latin typeface="Arial" panose="020B0604020202020204" pitchFamily="34" charset="0"/>
              <a:cs typeface="Arial" panose="020B0604020202020204" pitchFamily="34" charset="0"/>
            </a:endParaRPr>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75225" y="2179796"/>
            <a:ext cx="8267587" cy="4678204"/>
          </a:xfrm>
          <a:prstGeom prst="rect">
            <a:avLst/>
          </a:prstGeom>
          <a:noFill/>
        </p:spPr>
        <p:txBody>
          <a:bodyPr wrap="square" rtlCol="0">
            <a:spAutoFit/>
          </a:bodyPr>
          <a:lstStyle/>
          <a:p>
            <a:pPr algn="l"/>
            <a:endParaRPr lang="pt-PT" sz="1000" i="0" dirty="0">
              <a:effectLst/>
              <a:latin typeface="Arial" panose="020B0604020202020204" pitchFamily="34" charset="0"/>
              <a:cs typeface="Arial" panose="020B0604020202020204" pitchFamily="34" charset="0"/>
            </a:endParaRPr>
          </a:p>
          <a:p>
            <a:r>
              <a:rPr lang="pt-PT" sz="1600" b="1" u="sng" dirty="0">
                <a:latin typeface="Arial" panose="020B0604020202020204" pitchFamily="34" charset="0"/>
                <a:cs typeface="Arial" panose="020B0604020202020204" pitchFamily="34" charset="0"/>
              </a:rPr>
              <a:t>APOIOS:</a:t>
            </a:r>
          </a:p>
          <a:p>
            <a:pPr marL="285750" indent="-285750">
              <a:buFont typeface="Arial" panose="020B0604020202020204" pitchFamily="34" charset="0"/>
              <a:buChar char="•"/>
            </a:pPr>
            <a:endParaRPr lang="pt-PT" sz="1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Em forma de subvenção não-reembolsável;</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Aplicação , conforme Portaria, taxa base de incentivo de 50 %, acrescida de majoração, não podendo a taxa global ultrapassar 70 %:</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Ocorre uma Majoração em 10 p. p. se a formação for dada a trabalhadores com deficiência ou desfavorecidos;</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Ocorre uma Majoração em 10 p. p. se o incentivo for concedido a médias empresas e de 20 p. p. se for concedido a micro e pequenas empresas.</a:t>
            </a:r>
          </a:p>
          <a:p>
            <a:pPr marL="285750" indent="-285750">
              <a:buFont typeface="Arial" panose="020B0604020202020204" pitchFamily="34" charset="0"/>
              <a:buChar char="•"/>
            </a:pPr>
            <a:r>
              <a:rPr lang="pt-PT" sz="1000" dirty="0">
                <a:latin typeface="Arial" panose="020B0604020202020204" pitchFamily="34" charset="0"/>
                <a:cs typeface="Arial" panose="020B0604020202020204" pitchFamily="34" charset="0"/>
              </a:rPr>
              <a:t>O apoio a conceder resulta da aplicação de fórmulas dispostas no </a:t>
            </a:r>
            <a:r>
              <a:rPr lang="pt-PT" sz="1000" dirty="0" err="1">
                <a:latin typeface="Arial" panose="020B0604020202020204" pitchFamily="34" charset="0"/>
                <a:cs typeface="Arial" panose="020B0604020202020204" pitchFamily="34" charset="0"/>
              </a:rPr>
              <a:t>Art</a:t>
            </a:r>
            <a:r>
              <a:rPr lang="pt-PT" sz="1000" dirty="0">
                <a:latin typeface="Arial" panose="020B0604020202020204" pitchFamily="34" charset="0"/>
                <a:cs typeface="Arial" panose="020B0604020202020204" pitchFamily="34" charset="0"/>
              </a:rPr>
              <a:t>. 4º da Portaria.</a:t>
            </a:r>
          </a:p>
          <a:p>
            <a:endParaRPr lang="pt-PT" sz="1000" dirty="0">
              <a:latin typeface="Arial" panose="020B0604020202020204" pitchFamily="34" charset="0"/>
              <a:cs typeface="Arial" panose="020B0604020202020204" pitchFamily="34" charset="0"/>
            </a:endParaRPr>
          </a:p>
          <a:p>
            <a:endParaRPr lang="pt-PT" sz="1000" dirty="0">
              <a:latin typeface="Arial" panose="020B0604020202020204" pitchFamily="34" charset="0"/>
              <a:cs typeface="Arial" panose="020B0604020202020204" pitchFamily="34" charset="0"/>
            </a:endParaRPr>
          </a:p>
          <a:p>
            <a:r>
              <a:rPr lang="pt-PT" sz="1600" b="1" u="sng" dirty="0">
                <a:latin typeface="Arial" panose="020B0604020202020204" pitchFamily="34" charset="0"/>
                <a:cs typeface="Arial" panose="020B0604020202020204" pitchFamily="34" charset="0"/>
              </a:rPr>
              <a:t>CANDIDATURA:</a:t>
            </a:r>
          </a:p>
          <a:p>
            <a:pPr marL="285750" indent="-285750">
              <a:buFont typeface="Arial" panose="020B0604020202020204" pitchFamily="34" charset="0"/>
              <a:buChar char="•"/>
            </a:pPr>
            <a:endParaRPr lang="pt-PT" sz="1000" dirty="0">
              <a:latin typeface="Arial" panose="020B0604020202020204" pitchFamily="34" charset="0"/>
              <a:cs typeface="Arial" panose="020B0604020202020204" pitchFamily="34" charset="0"/>
            </a:endParaRPr>
          </a:p>
          <a:p>
            <a:pPr algn="l"/>
            <a:r>
              <a:rPr lang="pt-PT" sz="1000" i="0" dirty="0">
                <a:effectLst/>
                <a:latin typeface="Arial" panose="020B0604020202020204" pitchFamily="34" charset="0"/>
                <a:cs typeface="Arial" panose="020B0604020202020204" pitchFamily="34" charset="0"/>
              </a:rPr>
              <a:t>Podem apresentar candidatura a projetos de formação as entidades empregadoras, diretamente ou através das respetivas associações representativas de empregadores e empresariais, de âmbito setorial, regional e nacional.</a:t>
            </a:r>
          </a:p>
          <a:p>
            <a:pPr algn="l"/>
            <a:endParaRPr lang="pt-PT" sz="1000" dirty="0">
              <a:latin typeface="Arial" panose="020B0604020202020204" pitchFamily="34" charset="0"/>
              <a:cs typeface="Arial" panose="020B0604020202020204" pitchFamily="34" charset="0"/>
            </a:endParaRPr>
          </a:p>
          <a:p>
            <a:r>
              <a:rPr lang="pt-PT" sz="1600" b="1" u="sng" dirty="0">
                <a:latin typeface="Arial" panose="020B0604020202020204" pitchFamily="34" charset="0"/>
                <a:cs typeface="Arial" panose="020B0604020202020204" pitchFamily="34" charset="0"/>
              </a:rPr>
              <a:t>FORMAÇÃO:</a:t>
            </a:r>
          </a:p>
          <a:p>
            <a:endParaRPr lang="pt-PT" sz="1000" b="1" u="sng" dirty="0">
              <a:latin typeface="Arial" panose="020B0604020202020204" pitchFamily="34" charset="0"/>
              <a:cs typeface="Arial" panose="020B0604020202020204" pitchFamily="34" charset="0"/>
            </a:endParaRPr>
          </a:p>
          <a:p>
            <a:pPr marL="171450" indent="-171450" algn="l">
              <a:buFont typeface="Arial" panose="020B0604020202020204" pitchFamily="34" charset="0"/>
              <a:buChar char="•"/>
            </a:pPr>
            <a:r>
              <a:rPr lang="pt-PT" sz="1000" dirty="0">
                <a:latin typeface="Arial" panose="020B0604020202020204" pitchFamily="34" charset="0"/>
                <a:cs typeface="Arial" panose="020B0604020202020204" pitchFamily="34" charset="0"/>
              </a:rPr>
              <a:t>Deverá c</a:t>
            </a:r>
            <a:r>
              <a:rPr lang="pt-PT" sz="1000" i="0" dirty="0">
                <a:effectLst/>
                <a:latin typeface="Arial" panose="020B0604020202020204" pitchFamily="34" charset="0"/>
                <a:cs typeface="Arial" panose="020B0604020202020204" pitchFamily="34" charset="0"/>
              </a:rPr>
              <a:t>ontribuir para a melhoria efetiva das competências profissionais dos trabalhadores;</a:t>
            </a:r>
          </a:p>
          <a:p>
            <a:pPr marL="171450" indent="-171450">
              <a:buFont typeface="Arial" panose="020B0604020202020204" pitchFamily="34" charset="0"/>
              <a:buChar char="•"/>
            </a:pPr>
            <a:r>
              <a:rPr lang="pt-PT" sz="1000" dirty="0">
                <a:latin typeface="Arial" panose="020B0604020202020204" pitchFamily="34" charset="0"/>
                <a:cs typeface="Arial" panose="020B0604020202020204" pitchFamily="34" charset="0"/>
              </a:rPr>
              <a:t>A formação pode ser ministrada de modo presencial, misto ou à distância (b-learning ou e-learning);</a:t>
            </a:r>
          </a:p>
          <a:p>
            <a:pPr marL="171450" indent="-171450" algn="l">
              <a:buFont typeface="Arial" panose="020B0604020202020204" pitchFamily="34" charset="0"/>
              <a:buChar char="•"/>
            </a:pPr>
            <a:r>
              <a:rPr lang="pt-PT" sz="1000" dirty="0">
                <a:latin typeface="Arial" panose="020B0604020202020204" pitchFamily="34" charset="0"/>
                <a:cs typeface="Arial" panose="020B0604020202020204" pitchFamily="34" charset="0"/>
              </a:rPr>
              <a:t>O plano de formação deverá ser</a:t>
            </a:r>
            <a:r>
              <a:rPr lang="pt-PT" sz="1000" i="0" dirty="0">
                <a:effectLst/>
                <a:latin typeface="Arial" panose="020B0604020202020204" pitchFamily="34" charset="0"/>
                <a:cs typeface="Arial" panose="020B0604020202020204" pitchFamily="34" charset="0"/>
              </a:rPr>
              <a:t> construído com recurso à formação certificada, modular ou contínua, podendo integrar até 75 % das horas totais de formação </a:t>
            </a:r>
            <a:r>
              <a:rPr lang="pt-PT" sz="1000" i="0" dirty="0" err="1">
                <a:effectLst/>
                <a:latin typeface="Arial" panose="020B0604020202020204" pitchFamily="34" charset="0"/>
                <a:cs typeface="Arial" panose="020B0604020202020204" pitchFamily="34" charset="0"/>
              </a:rPr>
              <a:t>extra-Catálogo</a:t>
            </a:r>
            <a:r>
              <a:rPr lang="pt-PT" sz="1000" i="0" dirty="0">
                <a:effectLst/>
                <a:latin typeface="Arial" panose="020B0604020202020204" pitchFamily="34" charset="0"/>
                <a:cs typeface="Arial" panose="020B0604020202020204" pitchFamily="34" charset="0"/>
              </a:rPr>
              <a:t>;</a:t>
            </a:r>
          </a:p>
          <a:p>
            <a:pPr marL="171450" indent="-171450" algn="l">
              <a:buFont typeface="Arial" panose="020B0604020202020204" pitchFamily="34" charset="0"/>
              <a:buChar char="•"/>
            </a:pPr>
            <a:r>
              <a:rPr lang="pt-PT" sz="1000" i="0" dirty="0">
                <a:effectLst/>
                <a:latin typeface="Arial" panose="020B0604020202020204" pitchFamily="34" charset="0"/>
                <a:cs typeface="Arial" panose="020B0604020202020204" pitchFamily="34" charset="0"/>
              </a:rPr>
              <a:t>Deverá abranger até 200 horas de formação por trabalhador a realizar no horário de trabalho, e permitir a integração em dias completos de formação, rentabilizando paragens de produção associadas ao decréscimo da atividade produtiva da empresa;</a:t>
            </a:r>
          </a:p>
          <a:p>
            <a:pPr marL="171450" indent="-171450" algn="l">
              <a:buFont typeface="Arial" panose="020B0604020202020204" pitchFamily="34" charset="0"/>
              <a:buChar char="•"/>
            </a:pPr>
            <a:r>
              <a:rPr lang="pt-PT" sz="1000" i="0" dirty="0">
                <a:effectLst/>
                <a:latin typeface="Arial" panose="020B0604020202020204" pitchFamily="34" charset="0"/>
                <a:cs typeface="Arial" panose="020B0604020202020204" pitchFamily="34" charset="0"/>
              </a:rPr>
              <a:t>Deverá abranger, pelo menos, 2 semanas contínuas de formação;</a:t>
            </a:r>
          </a:p>
          <a:p>
            <a:pPr marL="171450" indent="-171450" algn="l">
              <a:buFont typeface="Arial" panose="020B0604020202020204" pitchFamily="34" charset="0"/>
              <a:buChar char="•"/>
            </a:pPr>
            <a:r>
              <a:rPr lang="pt-PT" sz="1000" i="0" dirty="0">
                <a:effectLst/>
                <a:latin typeface="Arial" panose="020B0604020202020204" pitchFamily="34" charset="0"/>
                <a:cs typeface="Arial" panose="020B0604020202020204" pitchFamily="34" charset="0"/>
              </a:rPr>
              <a:t>As horas de formação previstas no Plano de Formação não são contabilizadas para efeito de cumprimento da obrigação de promoção de formação contínua obrigatória.</a:t>
            </a: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259114"/>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Empresas</a:t>
            </a:r>
          </a:p>
        </p:txBody>
      </p:sp>
    </p:spTree>
    <p:extLst>
      <p:ext uri="{BB962C8B-B14F-4D97-AF65-F5344CB8AC3E}">
        <p14:creationId xmlns:p14="http://schemas.microsoft.com/office/powerpoint/2010/main" xmlns="" val="12224989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CE1DF293-9C1A-5346-8D6E-243DDC7C6DB2}"/>
              </a:ext>
            </a:extLst>
          </p:cNvPr>
          <p:cNvSpPr/>
          <p:nvPr/>
        </p:nvSpPr>
        <p:spPr>
          <a:xfrm>
            <a:off x="-8878" y="-35510"/>
            <a:ext cx="12200878" cy="3464510"/>
          </a:xfrm>
          <a:prstGeom prst="rect">
            <a:avLst/>
          </a:prstGeom>
          <a:gradFill>
            <a:gsLst>
              <a:gs pos="0">
                <a:srgbClr val="FBC508"/>
              </a:gs>
              <a:gs pos="50000">
                <a:srgbClr val="2DA763"/>
              </a:gs>
              <a:gs pos="100000">
                <a:srgbClr val="2274BA"/>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Title 1">
            <a:extLst>
              <a:ext uri="{FF2B5EF4-FFF2-40B4-BE49-F238E27FC236}">
                <a16:creationId xmlns:a16="http://schemas.microsoft.com/office/drawing/2014/main" xmlns="" id="{A2C03B8B-53FE-2940-9A9F-67ABCA0F1AFE}"/>
              </a:ext>
            </a:extLst>
          </p:cNvPr>
          <p:cNvSpPr txBox="1">
            <a:spLocks/>
          </p:cNvSpPr>
          <p:nvPr/>
        </p:nvSpPr>
        <p:spPr>
          <a:xfrm>
            <a:off x="1000460" y="2742565"/>
            <a:ext cx="5464995" cy="68643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t-PT" b="1" dirty="0">
                <a:solidFill>
                  <a:schemeClr val="bg1"/>
                </a:solidFill>
                <a:latin typeface="Arial" panose="020B0604020202020204" pitchFamily="34" charset="0"/>
                <a:ea typeface="Inter Black" panose="02000503000000020004" pitchFamily="2" charset="0"/>
                <a:cs typeface="Arial" panose="020B0604020202020204" pitchFamily="34" charset="0"/>
              </a:rPr>
              <a:t>Medidas Europeias</a:t>
            </a:r>
            <a:endParaRPr lang="x-none" b="1" dirty="0">
              <a:solidFill>
                <a:schemeClr val="bg1"/>
              </a:solidFill>
              <a:latin typeface="Arial" panose="020B0604020202020204" pitchFamily="34" charset="0"/>
              <a:ea typeface="Inter Black" panose="02000503000000020004" pitchFamily="2" charset="0"/>
              <a:cs typeface="Arial" panose="020B0604020202020204" pitchFamily="34" charset="0"/>
            </a:endParaRPr>
          </a:p>
        </p:txBody>
      </p:sp>
    </p:spTree>
    <p:extLst>
      <p:ext uri="{BB962C8B-B14F-4D97-AF65-F5344CB8AC3E}">
        <p14:creationId xmlns:p14="http://schemas.microsoft.com/office/powerpoint/2010/main" xmlns="" val="27023835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84461" y="926605"/>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latin typeface="Arial" panose="020B0604020202020204" pitchFamily="34" charset="0"/>
                <a:cs typeface="Arial" panose="020B0604020202020204" pitchFamily="34" charset="0"/>
              </a:rPr>
              <a:t>1. Programa EIC Pathfinder</a:t>
            </a: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48239" y="2271137"/>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O Horizonte Europa decorrerá de 2021 a 2027.</a:t>
            </a:r>
          </a:p>
          <a:p>
            <a:pPr marL="0" indent="0">
              <a:buNone/>
            </a:pPr>
            <a:r>
              <a:rPr lang="pt-PT" sz="1600" b="1" dirty="0">
                <a:latin typeface="Arial" panose="020B0604020202020204" pitchFamily="34" charset="0"/>
                <a:cs typeface="Arial" panose="020B0604020202020204" pitchFamily="34" charset="0"/>
              </a:rPr>
              <a:t>Estes programas fazem parte do seu terceiro pilar, Europa Inovadora. </a:t>
            </a:r>
          </a:p>
          <a:p>
            <a:pPr marL="0" indent="0">
              <a:buNone/>
            </a:pPr>
            <a:endParaRPr lang="pt-PT" sz="1600" b="1" dirty="0">
              <a:latin typeface="Arial" panose="020B0604020202020204" pitchFamily="34" charset="0"/>
              <a:cs typeface="Arial" panose="020B0604020202020204" pitchFamily="34" charset="0"/>
            </a:endParaRPr>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84461" y="2271137"/>
            <a:ext cx="8171234" cy="3939540"/>
          </a:xfrm>
          <a:prstGeom prst="rect">
            <a:avLst/>
          </a:prstGeom>
          <a:noFill/>
        </p:spPr>
        <p:txBody>
          <a:bodyPr wrap="square" rtlCol="0">
            <a:spAutoFit/>
          </a:bodyPr>
          <a:lstStyle/>
          <a:p>
            <a:pPr lvl="0" algn="just"/>
            <a:r>
              <a:rPr lang="pt-PT" sz="1600" b="1" u="sng" dirty="0">
                <a:effectLst/>
                <a:latin typeface="Arial" panose="020B0604020202020204" pitchFamily="34" charset="0"/>
                <a:ea typeface="Calibri" panose="020F0502020204030204" pitchFamily="34" charset="0"/>
                <a:cs typeface="Arial" panose="020B0604020202020204" pitchFamily="34" charset="0"/>
              </a:rPr>
              <a:t>OBJETIVOS:</a:t>
            </a:r>
            <a:endParaRPr lang="pt-PT" sz="1600" u="sng" dirty="0">
              <a:effectLst/>
              <a:latin typeface="Arial" panose="020B0604020202020204" pitchFamily="34" charset="0"/>
              <a:ea typeface="Calibri" panose="020F0502020204030204" pitchFamily="34" charset="0"/>
              <a:cs typeface="Arial" panose="020B0604020202020204" pitchFamily="34" charset="0"/>
            </a:endParaRPr>
          </a:p>
          <a:p>
            <a:pPr algn="just"/>
            <a:r>
              <a:rPr lang="pt-PT" sz="1000" b="1" dirty="0">
                <a:effectLst/>
                <a:latin typeface="Arial" panose="020B0604020202020204" pitchFamily="34" charset="0"/>
                <a:ea typeface="Calibri" panose="020F0502020204030204" pitchFamily="34" charset="0"/>
                <a:cs typeface="Arial" panose="020B0604020202020204" pitchFamily="34" charset="0"/>
              </a:rPr>
              <a:t> </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Este programa tem como objetivo apoiar a exploração de ideias sobre novas tecnologias, apreciando as colaborações científicas interdisciplinares de elevado risco/ganho que sustentam disrupções tecnológicas.</a:t>
            </a: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 </a:t>
            </a:r>
          </a:p>
          <a:p>
            <a:pPr algn="just"/>
            <a:endParaRPr lang="pt-PT" sz="1600" dirty="0">
              <a:effectLst/>
              <a:latin typeface="Arial" panose="020B0604020202020204" pitchFamily="34" charset="0"/>
              <a:ea typeface="Calibri" panose="020F0502020204030204" pitchFamily="34" charset="0"/>
              <a:cs typeface="Arial" panose="020B0604020202020204" pitchFamily="34" charset="0"/>
            </a:endParaRPr>
          </a:p>
          <a:p>
            <a:pPr lvl="0" algn="just"/>
            <a:r>
              <a:rPr lang="pt-PT" sz="1600" b="1" u="sng" dirty="0">
                <a:effectLst/>
                <a:latin typeface="Arial" panose="020B0604020202020204" pitchFamily="34" charset="0"/>
                <a:ea typeface="Calibri" panose="020F0502020204030204" pitchFamily="34" charset="0"/>
                <a:cs typeface="Arial" panose="020B0604020202020204" pitchFamily="34" charset="0"/>
              </a:rPr>
              <a:t>BENEFICIÁRIOS:</a:t>
            </a:r>
            <a:endParaRPr lang="pt-PT" sz="1600" u="sng" dirty="0">
              <a:effectLst/>
              <a:latin typeface="Arial" panose="020B0604020202020204" pitchFamily="34" charset="0"/>
              <a:ea typeface="Calibri" panose="020F0502020204030204" pitchFamily="34" charset="0"/>
              <a:cs typeface="Arial" panose="020B0604020202020204" pitchFamily="34" charset="0"/>
            </a:endParaRP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 </a:t>
            </a:r>
          </a:p>
          <a:p>
            <a:pPr marL="342900" lvl="0" indent="-342900" algn="just">
              <a:buFont typeface="Wingdings" panose="05000000000000000000" pitchFamily="2" charset="2"/>
              <a:buChar char=""/>
            </a:pPr>
            <a:r>
              <a:rPr lang="pt-PT" sz="1000" dirty="0">
                <a:effectLst/>
                <a:latin typeface="Arial" panose="020B0604020202020204" pitchFamily="34" charset="0"/>
                <a:ea typeface="Calibri" panose="020F0502020204030204" pitchFamily="34" charset="0"/>
                <a:cs typeface="Arial" panose="020B0604020202020204" pitchFamily="34" charset="0"/>
              </a:rPr>
              <a:t>Cientistas visionários;</a:t>
            </a:r>
          </a:p>
          <a:p>
            <a:pPr marL="342900" lvl="0" indent="-342900" algn="just">
              <a:buFont typeface="Wingdings" panose="05000000000000000000" pitchFamily="2" charset="2"/>
              <a:buChar char=""/>
            </a:pPr>
            <a:r>
              <a:rPr lang="pt-PT" sz="1000" dirty="0">
                <a:effectLst/>
                <a:latin typeface="Arial" panose="020B0604020202020204" pitchFamily="34" charset="0"/>
                <a:ea typeface="Calibri" panose="020F0502020204030204" pitchFamily="34" charset="0"/>
                <a:cs typeface="Arial" panose="020B0604020202020204" pitchFamily="34" charset="0"/>
              </a:rPr>
              <a:t>investigadores empreendedores;</a:t>
            </a:r>
          </a:p>
          <a:p>
            <a:pPr marL="342900" lvl="0" indent="-342900" algn="just">
              <a:buFont typeface="Wingdings" panose="05000000000000000000" pitchFamily="2" charset="2"/>
              <a:buChar char=""/>
            </a:pPr>
            <a:r>
              <a:rPr lang="pt-PT" sz="1000" dirty="0">
                <a:effectLst/>
                <a:latin typeface="Arial" panose="020B0604020202020204" pitchFamily="34" charset="0"/>
                <a:ea typeface="Calibri" panose="020F0502020204030204" pitchFamily="34" charset="0"/>
                <a:cs typeface="Arial" panose="020B0604020202020204" pitchFamily="34" charset="0"/>
              </a:rPr>
              <a:t>Organizações de investigação</a:t>
            </a:r>
            <a:r>
              <a:rPr lang="pt-PT" sz="1000" i="1" dirty="0">
                <a:effectLst/>
                <a:latin typeface="Arial" panose="020B0604020202020204" pitchFamily="34" charset="0"/>
                <a:ea typeface="Calibri" panose="020F0502020204030204" pitchFamily="34" charset="0"/>
                <a:cs typeface="Arial" panose="020B0604020202020204" pitchFamily="34" charset="0"/>
              </a:rPr>
              <a:t>;</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Wingdings" panose="05000000000000000000" pitchFamily="2" charset="2"/>
              <a:buChar char=""/>
            </a:pPr>
            <a:r>
              <a:rPr lang="pt-PT" sz="1000" i="1" dirty="0" err="1">
                <a:effectLst/>
                <a:latin typeface="Arial" panose="020B0604020202020204" pitchFamily="34" charset="0"/>
                <a:ea typeface="Calibri" panose="020F0502020204030204" pitchFamily="34" charset="0"/>
                <a:cs typeface="Arial" panose="020B0604020202020204" pitchFamily="34" charset="0"/>
              </a:rPr>
              <a:t>Start</a:t>
            </a:r>
            <a:r>
              <a:rPr lang="pt-PT" sz="1000" i="1" dirty="0">
                <a:effectLst/>
                <a:latin typeface="Arial" panose="020B0604020202020204" pitchFamily="34" charset="0"/>
                <a:ea typeface="Calibri" panose="020F0502020204030204" pitchFamily="34" charset="0"/>
                <a:cs typeface="Arial" panose="020B0604020202020204" pitchFamily="34" charset="0"/>
              </a:rPr>
              <a:t> </a:t>
            </a:r>
            <a:r>
              <a:rPr lang="pt-PT" sz="1000" i="1" dirty="0" err="1">
                <a:effectLst/>
                <a:latin typeface="Arial" panose="020B0604020202020204" pitchFamily="34" charset="0"/>
                <a:ea typeface="Calibri" panose="020F0502020204030204" pitchFamily="34" charset="0"/>
                <a:cs typeface="Arial" panose="020B0604020202020204" pitchFamily="34" charset="0"/>
              </a:rPr>
              <a:t>ups</a:t>
            </a:r>
            <a:r>
              <a:rPr lang="pt-PT" sz="1000" i="1" dirty="0">
                <a:effectLst/>
                <a:latin typeface="Arial" panose="020B0604020202020204" pitchFamily="34" charset="0"/>
                <a:ea typeface="Calibri" panose="020F0502020204030204" pitchFamily="34" charset="0"/>
                <a:cs typeface="Arial" panose="020B0604020202020204" pitchFamily="34" charset="0"/>
              </a:rPr>
              <a:t>;</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Wingdings" panose="05000000000000000000" pitchFamily="2" charset="2"/>
              <a:buChar char=""/>
            </a:pPr>
            <a:r>
              <a:rPr lang="pt-PT" sz="1000" dirty="0">
                <a:effectLst/>
                <a:latin typeface="Arial" panose="020B0604020202020204" pitchFamily="34" charset="0"/>
                <a:ea typeface="Calibri" panose="020F0502020204030204" pitchFamily="34" charset="0"/>
                <a:cs typeface="Arial" panose="020B0604020202020204" pitchFamily="34" charset="0"/>
              </a:rPr>
              <a:t>PMEs de base tecnológica;</a:t>
            </a:r>
          </a:p>
          <a:p>
            <a:pPr marL="342900" lvl="0" indent="-342900" algn="just">
              <a:buFont typeface="Wingdings" panose="05000000000000000000" pitchFamily="2" charset="2"/>
              <a:buChar char=""/>
            </a:pPr>
            <a:r>
              <a:rPr lang="pt-PT" sz="1000" dirty="0">
                <a:effectLst/>
                <a:latin typeface="Arial" panose="020B0604020202020204" pitchFamily="34" charset="0"/>
                <a:ea typeface="Calibri" panose="020F0502020204030204" pitchFamily="34" charset="0"/>
                <a:cs typeface="Arial" panose="020B0604020202020204" pitchFamily="34" charset="0"/>
              </a:rPr>
              <a:t>Indústrias interessadas em investigação e inovação. </a:t>
            </a:r>
          </a:p>
          <a:p>
            <a:pPr lvl="0" algn="just"/>
            <a:endParaRPr lang="pt-PT" sz="1000" dirty="0">
              <a:effectLst/>
              <a:latin typeface="Arial" panose="020B0604020202020204" pitchFamily="34" charset="0"/>
              <a:ea typeface="Calibri" panose="020F0502020204030204" pitchFamily="34" charset="0"/>
              <a:cs typeface="Arial" panose="020B0604020202020204" pitchFamily="34" charset="0"/>
            </a:endParaRPr>
          </a:p>
          <a:p>
            <a:pPr lvl="0" algn="just"/>
            <a:endParaRPr lang="pt-PT" sz="1000" dirty="0">
              <a:latin typeface="Arial" panose="020B0604020202020204" pitchFamily="34" charset="0"/>
              <a:ea typeface="Calibri" panose="020F0502020204030204" pitchFamily="34" charset="0"/>
              <a:cs typeface="Arial" panose="020B0604020202020204" pitchFamily="34" charset="0"/>
            </a:endParaRPr>
          </a:p>
          <a:p>
            <a:pPr lvl="0" algn="just"/>
            <a:r>
              <a:rPr lang="pt-PT" sz="1600" b="1" u="sng" dirty="0">
                <a:effectLst/>
                <a:latin typeface="Arial" panose="020B0604020202020204" pitchFamily="34" charset="0"/>
                <a:ea typeface="Calibri" panose="020F0502020204030204" pitchFamily="34" charset="0"/>
                <a:cs typeface="Arial" panose="020B0604020202020204" pitchFamily="34" charset="0"/>
              </a:rPr>
              <a:t>CRITÉRIOS DE ELEGIBILIDADE DOS BENEFICIÁRIOS &amp; CONDIÇÕES DE ACESSO:</a:t>
            </a:r>
            <a:endParaRPr lang="pt-PT" sz="1600" u="sng" dirty="0">
              <a:effectLst/>
              <a:latin typeface="Arial" panose="020B0604020202020204" pitchFamily="34" charset="0"/>
              <a:ea typeface="Calibri" panose="020F0502020204030204" pitchFamily="34" charset="0"/>
              <a:cs typeface="Arial" panose="020B0604020202020204" pitchFamily="34" charset="0"/>
            </a:endParaRP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 </a:t>
            </a:r>
          </a:p>
          <a:p>
            <a:pPr marL="342900" lvl="0" indent="-342900" algn="just">
              <a:buFont typeface="Symbol" panose="05050102010706020507" pitchFamily="18" charset="2"/>
              <a:buChar char=""/>
            </a:pPr>
            <a:r>
              <a:rPr lang="pt-PT" sz="1000" dirty="0">
                <a:effectLst/>
                <a:latin typeface="Arial" panose="020B0604020202020204" pitchFamily="34" charset="0"/>
                <a:ea typeface="Times New Roman" panose="02020603050405020304" pitchFamily="18" charset="0"/>
                <a:cs typeface="Arial" panose="020B0604020202020204" pitchFamily="34" charset="0"/>
              </a:rPr>
              <a:t>Candidaturas de consórcios de investigadores e outros parceiros de, pelo menos, 3 países diferentes.</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Symbol" panose="05050102010706020507" pitchFamily="18" charset="2"/>
              <a:buChar char=""/>
            </a:pPr>
            <a:r>
              <a:rPr lang="pt-PT" sz="1000" dirty="0">
                <a:effectLst/>
                <a:latin typeface="Arial" panose="020B0604020202020204" pitchFamily="34" charset="0"/>
                <a:ea typeface="Times New Roman" panose="02020603050405020304" pitchFamily="18" charset="0"/>
                <a:cs typeface="Arial" panose="020B0604020202020204" pitchFamily="34" charset="0"/>
              </a:rPr>
              <a:t>Existe a possibilidade de participação de: </a:t>
            </a:r>
          </a:p>
          <a:p>
            <a:pPr marL="342900" lvl="0" indent="-342900" algn="just">
              <a:buFont typeface="Symbol" panose="05050102010706020507" pitchFamily="18" charset="2"/>
              <a:buChar char=""/>
            </a:pPr>
            <a:r>
              <a:rPr lang="pt-PT" sz="1000" dirty="0">
                <a:effectLst/>
                <a:latin typeface="Arial" panose="020B0604020202020204" pitchFamily="34" charset="0"/>
                <a:ea typeface="Times New Roman" panose="02020603050405020304" pitchFamily="18" charset="0"/>
                <a:cs typeface="Arial" panose="020B0604020202020204" pitchFamily="34" charset="0"/>
              </a:rPr>
              <a:t>equipas individuais e pequenos consórcios (2 parceiros).</a:t>
            </a:r>
            <a:endParaRPr lang="pt-PT" sz="1000" dirty="0">
              <a:effectLst/>
              <a:latin typeface="Arial" panose="020B0604020202020204" pitchFamily="34" charset="0"/>
              <a:ea typeface="Calibri" panose="020F0502020204030204" pitchFamily="34" charset="0"/>
              <a:cs typeface="Arial" panose="020B0604020202020204" pitchFamily="34" charset="0"/>
            </a:endParaRP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48239" y="926605"/>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Horizonte Europa</a:t>
            </a:r>
          </a:p>
        </p:txBody>
      </p:sp>
    </p:spTree>
    <p:extLst>
      <p:ext uri="{BB962C8B-B14F-4D97-AF65-F5344CB8AC3E}">
        <p14:creationId xmlns:p14="http://schemas.microsoft.com/office/powerpoint/2010/main" xmlns="" val="35665235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84461" y="926605"/>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latin typeface="Arial" panose="020B0604020202020204" pitchFamily="34" charset="0"/>
                <a:cs typeface="Arial" panose="020B0604020202020204" pitchFamily="34" charset="0"/>
              </a:rPr>
              <a:t>1. Programa EIC Pathfinder</a:t>
            </a: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48239" y="2271137"/>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O Horizonte Europa decorrerá de 2021 a 2027.</a:t>
            </a:r>
          </a:p>
          <a:p>
            <a:pPr marL="0" indent="0">
              <a:buNone/>
            </a:pPr>
            <a:r>
              <a:rPr lang="pt-PT" sz="1600" b="1" dirty="0">
                <a:latin typeface="Arial" panose="020B0604020202020204" pitchFamily="34" charset="0"/>
                <a:cs typeface="Arial" panose="020B0604020202020204" pitchFamily="34" charset="0"/>
              </a:rPr>
              <a:t>Estes programas fazem parte do seu terceiro pilar, Europa Inovadora. </a:t>
            </a:r>
          </a:p>
          <a:p>
            <a:pPr marL="0" indent="0">
              <a:buNone/>
            </a:pPr>
            <a:endParaRPr lang="pt-PT" sz="1600" b="1" dirty="0">
              <a:latin typeface="Arial" panose="020B0604020202020204" pitchFamily="34" charset="0"/>
              <a:cs typeface="Arial" panose="020B0604020202020204" pitchFamily="34" charset="0"/>
            </a:endParaRPr>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84461" y="2271137"/>
            <a:ext cx="8171234" cy="2246769"/>
          </a:xfrm>
          <a:prstGeom prst="rect">
            <a:avLst/>
          </a:prstGeom>
          <a:noFill/>
        </p:spPr>
        <p:txBody>
          <a:bodyPr wrap="square" rtlCol="0">
            <a:spAutoFit/>
          </a:bodyPr>
          <a:lstStyle/>
          <a:p>
            <a:pPr algn="just"/>
            <a:r>
              <a:rPr lang="pt-PT" sz="1000" dirty="0">
                <a:effectLst/>
                <a:latin typeface="Arial" panose="020B0604020202020204" pitchFamily="34" charset="0"/>
                <a:ea typeface="Calibri" panose="020F0502020204030204" pitchFamily="34" charset="0"/>
                <a:cs typeface="Arial" panose="020B0604020202020204" pitchFamily="34" charset="0"/>
              </a:rPr>
              <a:t>O Programa EIC Pathfinder consiste numa combinação de financiamento de desafios abertos </a:t>
            </a:r>
            <a:r>
              <a:rPr lang="pt-PT" sz="1000" i="1" dirty="0" err="1">
                <a:effectLst/>
                <a:latin typeface="Arial" panose="020B0604020202020204" pitchFamily="34" charset="0"/>
                <a:ea typeface="Calibri" panose="020F0502020204030204" pitchFamily="34" charset="0"/>
                <a:cs typeface="Arial" panose="020B0604020202020204" pitchFamily="34" charset="0"/>
              </a:rPr>
              <a:t>challenge</a:t>
            </a:r>
            <a:r>
              <a:rPr lang="pt-PT" sz="1000" i="1" dirty="0">
                <a:effectLst/>
                <a:latin typeface="Arial" panose="020B0604020202020204" pitchFamily="34" charset="0"/>
                <a:ea typeface="Calibri" panose="020F0502020204030204" pitchFamily="34" charset="0"/>
                <a:cs typeface="Arial" panose="020B0604020202020204" pitchFamily="34" charset="0"/>
              </a:rPr>
              <a:t> open</a:t>
            </a:r>
            <a:r>
              <a:rPr lang="pt-PT" sz="1000" dirty="0">
                <a:effectLst/>
                <a:latin typeface="Arial" panose="020B0604020202020204" pitchFamily="34" charset="0"/>
                <a:ea typeface="Calibri" panose="020F0502020204030204" pitchFamily="34" charset="0"/>
                <a:cs typeface="Arial" panose="020B0604020202020204" pitchFamily="34" charset="0"/>
              </a:rPr>
              <a:t> e desafios orientados </a:t>
            </a:r>
            <a:r>
              <a:rPr lang="pt-PT" sz="1000" i="1" dirty="0" err="1">
                <a:effectLst/>
                <a:latin typeface="Arial" panose="020B0604020202020204" pitchFamily="34" charset="0"/>
                <a:ea typeface="Calibri" panose="020F0502020204030204" pitchFamily="34" charset="0"/>
                <a:cs typeface="Arial" panose="020B0604020202020204" pitchFamily="34" charset="0"/>
              </a:rPr>
              <a:t>challenge</a:t>
            </a:r>
            <a:r>
              <a:rPr lang="pt-PT" sz="1000" i="1" dirty="0">
                <a:effectLst/>
                <a:latin typeface="Arial" panose="020B0604020202020204" pitchFamily="34" charset="0"/>
                <a:ea typeface="Calibri" panose="020F0502020204030204" pitchFamily="34" charset="0"/>
                <a:cs typeface="Arial" panose="020B0604020202020204" pitchFamily="34" charset="0"/>
              </a:rPr>
              <a:t> </a:t>
            </a:r>
            <a:r>
              <a:rPr lang="pt-PT" sz="1000" i="1" dirty="0" err="1">
                <a:effectLst/>
                <a:latin typeface="Arial" panose="020B0604020202020204" pitchFamily="34" charset="0"/>
                <a:ea typeface="Calibri" panose="020F0502020204030204" pitchFamily="34" charset="0"/>
                <a:cs typeface="Arial" panose="020B0604020202020204" pitchFamily="34" charset="0"/>
              </a:rPr>
              <a:t>driven</a:t>
            </a:r>
            <a:r>
              <a:rPr lang="pt-PT" sz="1000" dirty="0">
                <a:effectLst/>
                <a:latin typeface="Arial" panose="020B0604020202020204" pitchFamily="34" charset="0"/>
                <a:ea typeface="Calibri" panose="020F0502020204030204" pitchFamily="34" charset="0"/>
                <a:cs typeface="Arial" panose="020B0604020202020204" pitchFamily="34" charset="0"/>
              </a:rPr>
              <a:t>, a saber:</a:t>
            </a: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 </a:t>
            </a:r>
          </a:p>
          <a:p>
            <a:pPr algn="just"/>
            <a:r>
              <a:rPr lang="pt-PT" sz="1000" b="1" u="sng" dirty="0">
                <a:effectLst/>
                <a:latin typeface="Arial" panose="020B0604020202020204" pitchFamily="34" charset="0"/>
                <a:ea typeface="Calibri" panose="020F0502020204030204" pitchFamily="34" charset="0"/>
                <a:cs typeface="Arial" panose="020B0604020202020204" pitchFamily="34" charset="0"/>
              </a:rPr>
              <a:t>Financiamento aberto (</a:t>
            </a:r>
            <a:r>
              <a:rPr lang="pt-PT" sz="1000" b="1" u="sng" dirty="0" err="1">
                <a:effectLst/>
                <a:latin typeface="Arial" panose="020B0604020202020204" pitchFamily="34" charset="0"/>
                <a:ea typeface="Calibri" panose="020F0502020204030204" pitchFamily="34" charset="0"/>
                <a:cs typeface="Arial" panose="020B0604020202020204" pitchFamily="34" charset="0"/>
              </a:rPr>
              <a:t>Challenge</a:t>
            </a:r>
            <a:r>
              <a:rPr lang="pt-PT" sz="1000" b="1" u="sng" dirty="0">
                <a:effectLst/>
                <a:latin typeface="Arial" panose="020B0604020202020204" pitchFamily="34" charset="0"/>
                <a:ea typeface="Calibri" panose="020F0502020204030204" pitchFamily="34" charset="0"/>
                <a:cs typeface="Arial" panose="020B0604020202020204" pitchFamily="34" charset="0"/>
              </a:rPr>
              <a:t> open) - </a:t>
            </a:r>
            <a:r>
              <a:rPr lang="pt-PT" sz="1000" dirty="0">
                <a:effectLst/>
                <a:latin typeface="Arial" panose="020B0604020202020204" pitchFamily="34" charset="0"/>
                <a:ea typeface="Calibri" panose="020F0502020204030204" pitchFamily="34" charset="0"/>
                <a:cs typeface="Arial" panose="020B0604020202020204" pitchFamily="34" charset="0"/>
              </a:rPr>
              <a:t>A maior parte do financiamento dirige se ao EIC Pathfinder Open, que financia projetos em qualquer área de ciência ou tecnologia, com base em investigação interdisciplinar de alta tecnologia de alto risco/alto ganho.</a:t>
            </a: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 </a:t>
            </a:r>
          </a:p>
          <a:p>
            <a:pPr algn="just"/>
            <a:r>
              <a:rPr lang="pt-PT" sz="1000" b="1" u="sng" dirty="0">
                <a:effectLst/>
                <a:latin typeface="Arial" panose="020B0604020202020204" pitchFamily="34" charset="0"/>
                <a:ea typeface="Calibri" panose="020F0502020204030204" pitchFamily="34" charset="0"/>
                <a:cs typeface="Arial" panose="020B0604020202020204" pitchFamily="34" charset="0"/>
              </a:rPr>
              <a:t>Desafios Orientados (</a:t>
            </a:r>
            <a:r>
              <a:rPr lang="pt-PT" sz="1000" b="1" u="sng" dirty="0" err="1">
                <a:effectLst/>
                <a:latin typeface="Arial" panose="020B0604020202020204" pitchFamily="34" charset="0"/>
                <a:ea typeface="Calibri" panose="020F0502020204030204" pitchFamily="34" charset="0"/>
                <a:cs typeface="Arial" panose="020B0604020202020204" pitchFamily="34" charset="0"/>
              </a:rPr>
              <a:t>Challenge</a:t>
            </a:r>
            <a:r>
              <a:rPr lang="pt-PT" sz="1000" b="1" u="sng" dirty="0">
                <a:effectLst/>
                <a:latin typeface="Arial" panose="020B0604020202020204" pitchFamily="34" charset="0"/>
                <a:ea typeface="Calibri" panose="020F0502020204030204" pitchFamily="34" charset="0"/>
                <a:cs typeface="Arial" panose="020B0604020202020204" pitchFamily="34" charset="0"/>
              </a:rPr>
              <a:t> </a:t>
            </a:r>
            <a:r>
              <a:rPr lang="pt-PT" sz="1000" b="1" u="sng" dirty="0" err="1">
                <a:effectLst/>
                <a:latin typeface="Arial" panose="020B0604020202020204" pitchFamily="34" charset="0"/>
                <a:ea typeface="Calibri" panose="020F0502020204030204" pitchFamily="34" charset="0"/>
                <a:cs typeface="Arial" panose="020B0604020202020204" pitchFamily="34" charset="0"/>
              </a:rPr>
              <a:t>driven</a:t>
            </a:r>
            <a:r>
              <a:rPr lang="pt-PT" sz="1000" b="1" u="sng" dirty="0">
                <a:effectLst/>
                <a:latin typeface="Arial" panose="020B0604020202020204" pitchFamily="34" charset="0"/>
                <a:ea typeface="Calibri" panose="020F0502020204030204" pitchFamily="34" charset="0"/>
                <a:cs typeface="Arial" panose="020B0604020202020204" pitchFamily="34" charset="0"/>
              </a:rPr>
              <a:t>)</a:t>
            </a:r>
            <a:r>
              <a:rPr lang="pt-PT" sz="1000" dirty="0">
                <a:effectLst/>
                <a:latin typeface="Arial" panose="020B0604020202020204" pitchFamily="34" charset="0"/>
                <a:ea typeface="Calibri" panose="020F0502020204030204" pitchFamily="34" charset="0"/>
                <a:cs typeface="Arial" panose="020B0604020202020204" pitchFamily="34" charset="0"/>
              </a:rPr>
              <a:t> - O financiamento EIC Pathfinder está também disponível para desafios específicos, tendo como exemplo os desafios designados para 2021:</a:t>
            </a: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 </a:t>
            </a:r>
          </a:p>
          <a:p>
            <a:pPr marL="342900" lvl="0" indent="-342900" algn="just">
              <a:buFont typeface="Symbol" panose="05050102010706020507" pitchFamily="18" charset="2"/>
              <a:buChar char=""/>
            </a:pPr>
            <a:r>
              <a:rPr lang="pt-PT" sz="1000" dirty="0">
                <a:effectLst/>
                <a:latin typeface="Arial" panose="020B0604020202020204" pitchFamily="34" charset="0"/>
                <a:ea typeface="Times New Roman" panose="02020603050405020304" pitchFamily="18" charset="0"/>
                <a:cs typeface="Arial" panose="020B0604020202020204" pitchFamily="34" charset="0"/>
              </a:rPr>
              <a:t>Consciencialização </a:t>
            </a:r>
            <a:r>
              <a:rPr lang="pt-PT" sz="1000" i="1" dirty="0">
                <a:effectLst/>
                <a:latin typeface="Arial" panose="020B0604020202020204" pitchFamily="34" charset="0"/>
                <a:ea typeface="Times New Roman" panose="02020603050405020304" pitchFamily="18" charset="0"/>
                <a:cs typeface="Arial" panose="020B0604020202020204" pitchFamily="34" charset="0"/>
              </a:rPr>
              <a:t>(</a:t>
            </a:r>
            <a:r>
              <a:rPr lang="pt-PT" sz="1000" i="1" dirty="0" err="1">
                <a:effectLst/>
                <a:latin typeface="Arial" panose="020B0604020202020204" pitchFamily="34" charset="0"/>
                <a:ea typeface="Times New Roman" panose="02020603050405020304" pitchFamily="18" charset="0"/>
                <a:cs typeface="Arial" panose="020B0604020202020204" pitchFamily="34" charset="0"/>
              </a:rPr>
              <a:t>Awareness</a:t>
            </a:r>
            <a:r>
              <a:rPr lang="pt-PT" sz="1000" i="1" dirty="0">
                <a:effectLst/>
                <a:latin typeface="Arial" panose="020B0604020202020204" pitchFamily="34" charset="0"/>
                <a:ea typeface="Times New Roman" panose="02020603050405020304" pitchFamily="18" charset="0"/>
                <a:cs typeface="Arial" panose="020B0604020202020204" pitchFamily="34" charset="0"/>
              </a:rPr>
              <a:t> </a:t>
            </a:r>
            <a:r>
              <a:rPr lang="pt-PT" sz="1000" i="1" dirty="0" err="1">
                <a:effectLst/>
                <a:latin typeface="Arial" panose="020B0604020202020204" pitchFamily="34" charset="0"/>
                <a:ea typeface="Times New Roman" panose="02020603050405020304" pitchFamily="18" charset="0"/>
                <a:cs typeface="Arial" panose="020B0604020202020204" pitchFamily="34" charset="0"/>
              </a:rPr>
              <a:t>inside</a:t>
            </a:r>
            <a:r>
              <a:rPr lang="pt-PT" sz="1000" dirty="0">
                <a:effectLst/>
                <a:latin typeface="Arial" panose="020B0604020202020204" pitchFamily="34" charset="0"/>
                <a:ea typeface="Times New Roman" panose="02020603050405020304" pitchFamily="18" charset="0"/>
                <a:cs typeface="Arial" panose="020B0604020202020204" pitchFamily="34" charset="0"/>
              </a:rPr>
              <a:t>);</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Symbol" panose="05050102010706020507" pitchFamily="18" charset="2"/>
              <a:buChar char=""/>
            </a:pPr>
            <a:r>
              <a:rPr lang="pt-PT" sz="1000" dirty="0">
                <a:effectLst/>
                <a:latin typeface="Arial" panose="020B0604020202020204" pitchFamily="34" charset="0"/>
                <a:ea typeface="Times New Roman" panose="02020603050405020304" pitchFamily="18" charset="0"/>
                <a:cs typeface="Arial" panose="020B0604020202020204" pitchFamily="34" charset="0"/>
              </a:rPr>
              <a:t>Ferramentas para medir e estimular a atividade no tecido cerebral;</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Symbol" panose="05050102010706020507" pitchFamily="18" charset="2"/>
              <a:buChar char=""/>
            </a:pPr>
            <a:r>
              <a:rPr lang="pt-PT" sz="1000" dirty="0">
                <a:effectLst/>
                <a:latin typeface="Arial" panose="020B0604020202020204" pitchFamily="34" charset="0"/>
                <a:ea typeface="Times New Roman" panose="02020603050405020304" pitchFamily="18" charset="0"/>
                <a:cs typeface="Arial" panose="020B0604020202020204" pitchFamily="34" charset="0"/>
              </a:rPr>
              <a:t>Tecnologias emergentes na terapia das células e dos genes;</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Symbol" panose="05050102010706020507" pitchFamily="18" charset="2"/>
              <a:buChar char=""/>
            </a:pPr>
            <a:r>
              <a:rPr lang="pt-PT" sz="1000" dirty="0">
                <a:effectLst/>
                <a:latin typeface="Arial" panose="020B0604020202020204" pitchFamily="34" charset="0"/>
                <a:ea typeface="Times New Roman" panose="02020603050405020304" pitchFamily="18" charset="0"/>
                <a:cs typeface="Arial" panose="020B0604020202020204" pitchFamily="34" charset="0"/>
              </a:rPr>
              <a:t>Novas vias para a produção do hidrogénio verde;</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Symbol" panose="05050102010706020507" pitchFamily="18" charset="2"/>
              <a:buChar char=""/>
            </a:pPr>
            <a:r>
              <a:rPr lang="pt-PT" sz="1000" dirty="0">
                <a:effectLst/>
                <a:latin typeface="Arial" panose="020B0604020202020204" pitchFamily="34" charset="0"/>
                <a:ea typeface="Times New Roman" panose="02020603050405020304" pitchFamily="18" charset="0"/>
                <a:cs typeface="Arial" panose="020B0604020202020204" pitchFamily="34" charset="0"/>
              </a:rPr>
              <a:t>Engenharia de material vivo (</a:t>
            </a:r>
            <a:r>
              <a:rPr lang="pt-PT" sz="1000" i="1" dirty="0" err="1">
                <a:effectLst/>
                <a:latin typeface="Arial" panose="020B0604020202020204" pitchFamily="34" charset="0"/>
                <a:ea typeface="Times New Roman" panose="02020603050405020304" pitchFamily="18" charset="0"/>
                <a:cs typeface="Arial" panose="020B0604020202020204" pitchFamily="34" charset="0"/>
              </a:rPr>
              <a:t>Engineered</a:t>
            </a:r>
            <a:r>
              <a:rPr lang="pt-PT" sz="1000" i="1" dirty="0">
                <a:effectLst/>
                <a:latin typeface="Arial" panose="020B0604020202020204" pitchFamily="34" charset="0"/>
                <a:ea typeface="Times New Roman" panose="02020603050405020304" pitchFamily="18" charset="0"/>
                <a:cs typeface="Arial" panose="020B0604020202020204" pitchFamily="34" charset="0"/>
              </a:rPr>
              <a:t> </a:t>
            </a:r>
            <a:r>
              <a:rPr lang="pt-PT" sz="1000" i="1" dirty="0" err="1">
                <a:effectLst/>
                <a:latin typeface="Arial" panose="020B0604020202020204" pitchFamily="34" charset="0"/>
                <a:ea typeface="Times New Roman" panose="02020603050405020304" pitchFamily="18" charset="0"/>
                <a:cs typeface="Arial" panose="020B0604020202020204" pitchFamily="34" charset="0"/>
              </a:rPr>
              <a:t>living</a:t>
            </a:r>
            <a:r>
              <a:rPr lang="pt-PT" sz="1000" i="1" dirty="0">
                <a:effectLst/>
                <a:latin typeface="Arial" panose="020B0604020202020204" pitchFamily="34" charset="0"/>
                <a:ea typeface="Times New Roman" panose="02020603050405020304" pitchFamily="18" charset="0"/>
                <a:cs typeface="Arial" panose="020B0604020202020204" pitchFamily="34" charset="0"/>
              </a:rPr>
              <a:t> material</a:t>
            </a:r>
            <a:r>
              <a:rPr lang="pt-PT" sz="1000" dirty="0">
                <a:effectLst/>
                <a:latin typeface="Arial" panose="020B0604020202020204" pitchFamily="34" charset="0"/>
                <a:ea typeface="Times New Roman" panose="02020603050405020304" pitchFamily="18" charset="0"/>
                <a:cs typeface="Arial" panose="020B0604020202020204" pitchFamily="34" charset="0"/>
              </a:rPr>
              <a:t>).</a:t>
            </a:r>
            <a:endParaRPr lang="pt-PT" sz="1000" dirty="0">
              <a:effectLst/>
              <a:latin typeface="Arial" panose="020B0604020202020204" pitchFamily="34" charset="0"/>
              <a:ea typeface="Calibri" panose="020F0502020204030204" pitchFamily="34" charset="0"/>
              <a:cs typeface="Arial" panose="020B0604020202020204" pitchFamily="34" charset="0"/>
            </a:endParaRP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48239" y="926605"/>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Horizonte Europa</a:t>
            </a:r>
          </a:p>
        </p:txBody>
      </p:sp>
    </p:spTree>
    <p:extLst>
      <p:ext uri="{BB962C8B-B14F-4D97-AF65-F5344CB8AC3E}">
        <p14:creationId xmlns:p14="http://schemas.microsoft.com/office/powerpoint/2010/main" xmlns="" val="27121345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84461" y="926605"/>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latin typeface="Arial" panose="020B0604020202020204" pitchFamily="34" charset="0"/>
                <a:cs typeface="Arial" panose="020B0604020202020204" pitchFamily="34" charset="0"/>
              </a:rPr>
              <a:t>1. Programa EIC Pathfinder</a:t>
            </a: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48239" y="2271137"/>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O Horizonte Europa decorrerá de 2021 a 2027.</a:t>
            </a:r>
          </a:p>
          <a:p>
            <a:pPr marL="0" lvl="0" indent="0" algn="just">
              <a:buNone/>
            </a:pPr>
            <a:r>
              <a:rPr lang="pt-PT"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CANDIDATURAS:</a:t>
            </a:r>
            <a:endParaRPr lang="pt-PT"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indent="0" algn="just">
              <a:buNone/>
            </a:pPr>
            <a:r>
              <a:rPr lang="pt-PT"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De modo a efetuar uma candidatura ao Programa EIC Pathfinder , poderá fazê-lo </a:t>
            </a:r>
            <a:r>
              <a:rPr lang="pt-PT" sz="1600" u="sng" dirty="0">
                <a:solidFill>
                  <a:schemeClr val="tx1"/>
                </a:solidFill>
                <a:effectLst/>
                <a:latin typeface="Arial" panose="020B0604020202020204" pitchFamily="34" charset="0"/>
                <a:ea typeface="Calibri" panose="020F0502020204030204" pitchFamily="34" charset="0"/>
                <a:cs typeface="Arial" panose="020B0604020202020204" pitchFamily="34" charset="0"/>
                <a:hlinkClick r:id="rId2">
                  <a:extLst>
                    <a:ext uri="{A12FA001-AC4F-418D-AE19-62706E023703}">
                      <ahyp:hlinkClr xmlns:ahyp="http://schemas.microsoft.com/office/drawing/2018/hyperlinkcolor" xmlns="" val="tx"/>
                    </a:ext>
                  </a:extLst>
                </a:hlinkClick>
              </a:rPr>
              <a:t>aqui</a:t>
            </a:r>
            <a:r>
              <a:rPr lang="pt-PT" sz="1600" u="sng" dirty="0">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lang="pt-PT" sz="1600" dirty="0">
              <a:solidFill>
                <a:schemeClr val="tx1"/>
              </a:solidFill>
              <a:latin typeface="Arial" panose="020B0604020202020204" pitchFamily="34" charset="0"/>
              <a:cs typeface="Arial" panose="020B0604020202020204" pitchFamily="34" charset="0"/>
            </a:endParaRPr>
          </a:p>
          <a:p>
            <a:pPr marL="0" indent="0">
              <a:buNone/>
            </a:pPr>
            <a:endParaRPr lang="pt-PT" sz="1600" b="1" dirty="0">
              <a:latin typeface="Arial" panose="020B0604020202020204" pitchFamily="34" charset="0"/>
              <a:cs typeface="Arial" panose="020B0604020202020204" pitchFamily="34" charset="0"/>
            </a:endParaRPr>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84461" y="2271137"/>
            <a:ext cx="8171234" cy="1107996"/>
          </a:xfrm>
          <a:prstGeom prst="rect">
            <a:avLst/>
          </a:prstGeom>
          <a:noFill/>
        </p:spPr>
        <p:txBody>
          <a:bodyPr wrap="square" rtlCol="0">
            <a:spAutoFit/>
          </a:bodyPr>
          <a:lstStyle/>
          <a:p>
            <a:pPr lvl="0" algn="just"/>
            <a:r>
              <a:rPr lang="pt-PT" sz="1600" b="1" u="sng" dirty="0">
                <a:effectLst/>
                <a:latin typeface="Arial" panose="020B0604020202020204" pitchFamily="34" charset="0"/>
                <a:ea typeface="Calibri" panose="020F0502020204030204" pitchFamily="34" charset="0"/>
                <a:cs typeface="Arial" panose="020B0604020202020204" pitchFamily="34" charset="0"/>
              </a:rPr>
              <a:t>TAXA DE FINANCIAMENTO &amp; FORMA DE APOIO:</a:t>
            </a:r>
            <a:endParaRPr lang="pt-PT" sz="1600" u="sng" dirty="0">
              <a:effectLst/>
              <a:latin typeface="Arial" panose="020B0604020202020204" pitchFamily="34" charset="0"/>
              <a:ea typeface="Calibri" panose="020F0502020204030204" pitchFamily="34" charset="0"/>
              <a:cs typeface="Arial" panose="020B0604020202020204" pitchFamily="34" charset="0"/>
            </a:endParaRP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 </a:t>
            </a: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O apoio é disponibilizado através de subsídios de 3 até 4 milhões de euros para apoiar o desenvolvimento inicial de futuras tecnologias (tais como: várias atividades correspondentes a </a:t>
            </a:r>
            <a:r>
              <a:rPr lang="pt-PT" sz="1000" i="1" dirty="0" err="1">
                <a:effectLst/>
                <a:latin typeface="Arial" panose="020B0604020202020204" pitchFamily="34" charset="0"/>
                <a:ea typeface="Calibri" panose="020F0502020204030204" pitchFamily="34" charset="0"/>
                <a:cs typeface="Arial" panose="020B0604020202020204" pitchFamily="34" charset="0"/>
              </a:rPr>
              <a:t>Technology</a:t>
            </a:r>
            <a:r>
              <a:rPr lang="pt-PT" sz="1000" i="1" dirty="0">
                <a:effectLst/>
                <a:latin typeface="Arial" panose="020B0604020202020204" pitchFamily="34" charset="0"/>
                <a:ea typeface="Calibri" panose="020F0502020204030204" pitchFamily="34" charset="0"/>
                <a:cs typeface="Arial" panose="020B0604020202020204" pitchFamily="34" charset="0"/>
              </a:rPr>
              <a:t> </a:t>
            </a:r>
            <a:r>
              <a:rPr lang="pt-PT" sz="1000" i="1" dirty="0" err="1">
                <a:effectLst/>
                <a:latin typeface="Arial" panose="020B0604020202020204" pitchFamily="34" charset="0"/>
                <a:ea typeface="Calibri" panose="020F0502020204030204" pitchFamily="34" charset="0"/>
                <a:cs typeface="Arial" panose="020B0604020202020204" pitchFamily="34" charset="0"/>
              </a:rPr>
              <a:t>Readiness</a:t>
            </a:r>
            <a:r>
              <a:rPr lang="pt-PT" sz="1000" i="1" dirty="0">
                <a:effectLst/>
                <a:latin typeface="Arial" panose="020B0604020202020204" pitchFamily="34" charset="0"/>
                <a:ea typeface="Calibri" panose="020F0502020204030204" pitchFamily="34" charset="0"/>
                <a:cs typeface="Arial" panose="020B0604020202020204" pitchFamily="34" charset="0"/>
              </a:rPr>
              <a:t> </a:t>
            </a:r>
            <a:r>
              <a:rPr lang="pt-PT" sz="1000" i="1" dirty="0" err="1">
                <a:effectLst/>
                <a:latin typeface="Arial" panose="020B0604020202020204" pitchFamily="34" charset="0"/>
                <a:ea typeface="Calibri" panose="020F0502020204030204" pitchFamily="34" charset="0"/>
                <a:cs typeface="Arial" panose="020B0604020202020204" pitchFamily="34" charset="0"/>
              </a:rPr>
              <a:t>Level</a:t>
            </a:r>
            <a:r>
              <a:rPr lang="pt-PT" sz="1000" dirty="0">
                <a:effectLst/>
                <a:latin typeface="Arial" panose="020B0604020202020204" pitchFamily="34" charset="0"/>
                <a:ea typeface="Calibri" panose="020F0502020204030204" pitchFamily="34" charset="0"/>
                <a:cs typeface="Arial" panose="020B0604020202020204" pitchFamily="34" charset="0"/>
              </a:rPr>
              <a:t> 1-3 até à prova do conceito (</a:t>
            </a:r>
            <a:r>
              <a:rPr lang="pt-PT" sz="1000" i="1" dirty="0" err="1">
                <a:effectLst/>
                <a:latin typeface="Arial" panose="020B0604020202020204" pitchFamily="34" charset="0"/>
                <a:ea typeface="Calibri" panose="020F0502020204030204" pitchFamily="34" charset="0"/>
                <a:cs typeface="Arial" panose="020B0604020202020204" pitchFamily="34" charset="0"/>
              </a:rPr>
              <a:t>proof</a:t>
            </a:r>
            <a:r>
              <a:rPr lang="pt-PT" sz="1000" i="1" dirty="0">
                <a:effectLst/>
                <a:latin typeface="Arial" panose="020B0604020202020204" pitchFamily="34" charset="0"/>
                <a:ea typeface="Calibri" panose="020F0502020204030204" pitchFamily="34" charset="0"/>
                <a:cs typeface="Arial" panose="020B0604020202020204" pitchFamily="34" charset="0"/>
              </a:rPr>
              <a:t> </a:t>
            </a:r>
            <a:r>
              <a:rPr lang="pt-PT" sz="1000" i="1" dirty="0" err="1">
                <a:effectLst/>
                <a:latin typeface="Arial" panose="020B0604020202020204" pitchFamily="34" charset="0"/>
                <a:ea typeface="Calibri" panose="020F0502020204030204" pitchFamily="34" charset="0"/>
                <a:cs typeface="Arial" panose="020B0604020202020204" pitchFamily="34" charset="0"/>
              </a:rPr>
              <a:t>of</a:t>
            </a:r>
            <a:r>
              <a:rPr lang="pt-PT" sz="1000" i="1" dirty="0">
                <a:effectLst/>
                <a:latin typeface="Arial" panose="020B0604020202020204" pitchFamily="34" charset="0"/>
                <a:ea typeface="Calibri" panose="020F0502020204030204" pitchFamily="34" charset="0"/>
                <a:cs typeface="Arial" panose="020B0604020202020204" pitchFamily="34" charset="0"/>
              </a:rPr>
              <a:t> </a:t>
            </a:r>
            <a:r>
              <a:rPr lang="pt-PT" sz="1000" i="1" dirty="0" err="1">
                <a:effectLst/>
                <a:latin typeface="Arial" panose="020B0604020202020204" pitchFamily="34" charset="0"/>
                <a:ea typeface="Calibri" panose="020F0502020204030204" pitchFamily="34" charset="0"/>
                <a:cs typeface="Arial" panose="020B0604020202020204" pitchFamily="34" charset="0"/>
              </a:rPr>
              <a:t>concept</a:t>
            </a:r>
            <a:r>
              <a:rPr lang="pt-PT" sz="1000" dirty="0">
                <a:effectLst/>
                <a:latin typeface="Arial" panose="020B0604020202020204" pitchFamily="34" charset="0"/>
                <a:ea typeface="Calibri" panose="020F0502020204030204" pitchFamily="34" charset="0"/>
                <a:cs typeface="Arial" panose="020B0604020202020204" pitchFamily="34" charset="0"/>
              </a:rPr>
              <a:t>)</a:t>
            </a: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 </a:t>
            </a: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Poderão igualmente receber fundos adicionais, de modo a testar o potencial de inovação dos seus resultados de investigação.</a:t>
            </a: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48239" y="926605"/>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Horizonte Europa</a:t>
            </a:r>
          </a:p>
        </p:txBody>
      </p:sp>
    </p:spTree>
    <p:extLst>
      <p:ext uri="{BB962C8B-B14F-4D97-AF65-F5344CB8AC3E}">
        <p14:creationId xmlns:p14="http://schemas.microsoft.com/office/powerpoint/2010/main" xmlns="" val="22556037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84461" y="926605"/>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latin typeface="Arial" panose="020B0604020202020204" pitchFamily="34" charset="0"/>
                <a:cs typeface="Arial" panose="020B0604020202020204" pitchFamily="34" charset="0"/>
              </a:rPr>
              <a:t>2. Programa EIC </a:t>
            </a:r>
            <a:r>
              <a:rPr lang="pt-PT" sz="3600" b="1" dirty="0" err="1">
                <a:solidFill>
                  <a:schemeClr val="tx1"/>
                </a:solidFill>
                <a:latin typeface="Arial" panose="020B0604020202020204" pitchFamily="34" charset="0"/>
                <a:cs typeface="Arial" panose="020B0604020202020204" pitchFamily="34" charset="0"/>
              </a:rPr>
              <a:t>Transition</a:t>
            </a:r>
            <a:endParaRPr lang="pt-PT" sz="3600" b="1" dirty="0">
              <a:solidFill>
                <a:schemeClr val="tx1"/>
              </a:solidFill>
              <a:latin typeface="Arial" panose="020B0604020202020204" pitchFamily="34" charset="0"/>
              <a:cs typeface="Arial" panose="020B0604020202020204" pitchFamily="34" charset="0"/>
            </a:endParaRP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48239" y="2271137"/>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O Horizonte Europa decorrerá de 2021 a 2027.</a:t>
            </a:r>
          </a:p>
          <a:p>
            <a:pPr marL="0" indent="0">
              <a:buNone/>
            </a:pPr>
            <a:r>
              <a:rPr lang="pt-PT" sz="1600" b="1" dirty="0">
                <a:latin typeface="Arial" panose="020B0604020202020204" pitchFamily="34" charset="0"/>
                <a:cs typeface="Arial" panose="020B0604020202020204" pitchFamily="34" charset="0"/>
              </a:rPr>
              <a:t>Estes programas fazem parte do seu terceiro pilar, Europa Inovadora. </a:t>
            </a:r>
          </a:p>
          <a:p>
            <a:pPr marL="0" indent="0">
              <a:buNone/>
            </a:pPr>
            <a:endParaRPr lang="pt-PT" sz="1600" b="1" dirty="0">
              <a:latin typeface="Arial" panose="020B0604020202020204" pitchFamily="34" charset="0"/>
              <a:cs typeface="Arial" panose="020B0604020202020204" pitchFamily="34" charset="0"/>
            </a:endParaRPr>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84461" y="2055694"/>
            <a:ext cx="8171234" cy="3600986"/>
          </a:xfrm>
          <a:prstGeom prst="rect">
            <a:avLst/>
          </a:prstGeom>
          <a:noFill/>
        </p:spPr>
        <p:txBody>
          <a:bodyPr wrap="square" rtlCol="0">
            <a:spAutoFit/>
          </a:bodyPr>
          <a:lstStyle/>
          <a:p>
            <a:pPr algn="just"/>
            <a:r>
              <a:rPr lang="pt-PT" sz="1600" b="1" u="sng" dirty="0">
                <a:effectLst/>
                <a:latin typeface="Arial" panose="020B0604020202020204" pitchFamily="34" charset="0"/>
                <a:ea typeface="Calibri" panose="020F0502020204030204" pitchFamily="34" charset="0"/>
                <a:cs typeface="Arial" panose="020B0604020202020204" pitchFamily="34" charset="0"/>
              </a:rPr>
              <a:t>BENEFICIÁRIOS</a:t>
            </a:r>
            <a:r>
              <a:rPr lang="pt-PT" sz="1600" b="1" dirty="0">
                <a:effectLst/>
                <a:latin typeface="Arial" panose="020B0604020202020204" pitchFamily="34" charset="0"/>
                <a:ea typeface="Calibri" panose="020F0502020204030204" pitchFamily="34" charset="0"/>
                <a:cs typeface="Arial" panose="020B0604020202020204" pitchFamily="34" charset="0"/>
              </a:rPr>
              <a:t>:</a:t>
            </a:r>
          </a:p>
          <a:p>
            <a:pPr algn="just"/>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Symbol" panose="05050102010706020507" pitchFamily="18" charset="2"/>
              <a:buChar char=""/>
            </a:pPr>
            <a:r>
              <a:rPr lang="pt-PT" sz="1000" dirty="0">
                <a:effectLst/>
                <a:latin typeface="Arial" panose="020B0604020202020204" pitchFamily="34" charset="0"/>
                <a:ea typeface="Times New Roman" panose="02020603050405020304" pitchFamily="18" charset="0"/>
                <a:cs typeface="Arial" panose="020B0604020202020204" pitchFamily="34" charset="0"/>
              </a:rPr>
              <a:t>Candidaturas individuais:</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Wingdings" panose="05000000000000000000" pitchFamily="2" charset="2"/>
              <a:buChar char=""/>
            </a:pPr>
            <a:r>
              <a:rPr lang="pt-PT" sz="1000" dirty="0">
                <a:effectLst/>
                <a:latin typeface="Arial" panose="020B0604020202020204" pitchFamily="34" charset="0"/>
                <a:ea typeface="Times New Roman" panose="02020603050405020304" pitchFamily="18" charset="0"/>
                <a:cs typeface="Arial" panose="020B0604020202020204" pitchFamily="34" charset="0"/>
              </a:rPr>
              <a:t> Pequenas e Médias Empresas;</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Wingdings" panose="05000000000000000000" pitchFamily="2" charset="2"/>
              <a:buChar char=""/>
            </a:pPr>
            <a:r>
              <a:rPr lang="pt-PT" sz="1000" dirty="0">
                <a:effectLst/>
                <a:latin typeface="Arial" panose="020B0604020202020204" pitchFamily="34" charset="0"/>
                <a:ea typeface="Times New Roman" panose="02020603050405020304" pitchFamily="18" charset="0"/>
                <a:cs typeface="Arial" panose="020B0604020202020204" pitchFamily="34" charset="0"/>
              </a:rPr>
              <a:t>Start-ups;</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Wingdings" panose="05000000000000000000" pitchFamily="2" charset="2"/>
              <a:buChar char=""/>
            </a:pPr>
            <a:r>
              <a:rPr lang="pt-PT" sz="1000" i="1" dirty="0">
                <a:effectLst/>
                <a:latin typeface="Arial" panose="020B0604020202020204" pitchFamily="34" charset="0"/>
                <a:ea typeface="Times New Roman" panose="02020603050405020304" pitchFamily="18" charset="0"/>
                <a:cs typeface="Arial" panose="020B0604020202020204" pitchFamily="34" charset="0"/>
              </a:rPr>
              <a:t>Spin </a:t>
            </a:r>
            <a:r>
              <a:rPr lang="pt-PT" sz="1000" i="1" dirty="0" err="1">
                <a:effectLst/>
                <a:latin typeface="Arial" panose="020B0604020202020204" pitchFamily="34" charset="0"/>
                <a:ea typeface="Times New Roman" panose="02020603050405020304" pitchFamily="18" charset="0"/>
                <a:cs typeface="Arial" panose="020B0604020202020204" pitchFamily="34" charset="0"/>
              </a:rPr>
              <a:t>offs</a:t>
            </a:r>
            <a:r>
              <a:rPr lang="pt-PT" sz="1000" i="1" dirty="0">
                <a:effectLst/>
                <a:latin typeface="Arial" panose="020B0604020202020204" pitchFamily="34" charset="0"/>
                <a:ea typeface="Times New Roman" panose="02020603050405020304" pitchFamily="18" charset="0"/>
                <a:cs typeface="Arial" panose="020B0604020202020204" pitchFamily="34" charset="0"/>
              </a:rPr>
              <a:t> ;</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Wingdings" panose="05000000000000000000" pitchFamily="2" charset="2"/>
              <a:buChar char=""/>
            </a:pPr>
            <a:r>
              <a:rPr lang="pt-PT" sz="1000" dirty="0">
                <a:effectLst/>
                <a:latin typeface="Arial" panose="020B0604020202020204" pitchFamily="34" charset="0"/>
                <a:ea typeface="Times New Roman" panose="02020603050405020304" pitchFamily="18" charset="0"/>
                <a:cs typeface="Arial" panose="020B0604020202020204" pitchFamily="34" charset="0"/>
              </a:rPr>
              <a:t>Organizações de investigação;</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Wingdings" panose="05000000000000000000" pitchFamily="2" charset="2"/>
              <a:buChar char=""/>
            </a:pPr>
            <a:r>
              <a:rPr lang="pt-PT" sz="1000" dirty="0">
                <a:effectLst/>
                <a:latin typeface="Arial" panose="020B0604020202020204" pitchFamily="34" charset="0"/>
                <a:ea typeface="Times New Roman" panose="02020603050405020304" pitchFamily="18" charset="0"/>
                <a:cs typeface="Arial" panose="020B0604020202020204" pitchFamily="34" charset="0"/>
              </a:rPr>
              <a:t>Universidades</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457200" algn="just"/>
            <a:r>
              <a:rPr lang="pt-PT" sz="1000" dirty="0">
                <a:effectLst/>
                <a:latin typeface="Arial" panose="020B0604020202020204" pitchFamily="34" charset="0"/>
                <a:ea typeface="Times New Roman" panose="02020603050405020304" pitchFamily="18" charset="0"/>
                <a:cs typeface="Arial" panose="020B0604020202020204" pitchFamily="34" charset="0"/>
              </a:rPr>
              <a:t> </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Symbol" panose="05050102010706020507" pitchFamily="18" charset="2"/>
              <a:buChar char=""/>
            </a:pPr>
            <a:r>
              <a:rPr lang="pt-PT" sz="1000" dirty="0">
                <a:effectLst/>
                <a:latin typeface="Arial" panose="020B0604020202020204" pitchFamily="34" charset="0"/>
                <a:ea typeface="Times New Roman" panose="02020603050405020304" pitchFamily="18" charset="0"/>
                <a:cs typeface="Arial" panose="020B0604020202020204" pitchFamily="34" charset="0"/>
              </a:rPr>
              <a:t>Pequenos consórcios (até um </a:t>
            </a:r>
            <a:r>
              <a:rPr lang="pt-PT" sz="1000" u="sng" dirty="0">
                <a:effectLst/>
                <a:latin typeface="Arial" panose="020B0604020202020204" pitchFamily="34" charset="0"/>
                <a:ea typeface="Times New Roman" panose="02020603050405020304" pitchFamily="18" charset="0"/>
                <a:cs typeface="Arial" panose="020B0604020202020204" pitchFamily="34" charset="0"/>
              </a:rPr>
              <a:t>máximo</a:t>
            </a:r>
            <a:r>
              <a:rPr lang="pt-PT" sz="1000" dirty="0">
                <a:effectLst/>
                <a:latin typeface="Arial" panose="020B0604020202020204" pitchFamily="34" charset="0"/>
                <a:ea typeface="Times New Roman" panose="02020603050405020304" pitchFamily="18" charset="0"/>
                <a:cs typeface="Arial" panose="020B0604020202020204" pitchFamily="34" charset="0"/>
              </a:rPr>
              <a:t> de 5 parceiros).</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457200" algn="just"/>
            <a:r>
              <a:rPr lang="pt-PT" sz="1000" dirty="0">
                <a:effectLst/>
                <a:latin typeface="Arial" panose="020B0604020202020204" pitchFamily="34" charset="0"/>
                <a:ea typeface="Times New Roman" panose="02020603050405020304" pitchFamily="18" charset="0"/>
                <a:cs typeface="Arial" panose="020B0604020202020204" pitchFamily="34" charset="0"/>
              </a:rPr>
              <a:t> </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 </a:t>
            </a:r>
          </a:p>
          <a:p>
            <a:pPr algn="just"/>
            <a:r>
              <a:rPr lang="pt-PT" sz="1600" b="1" u="sng" dirty="0">
                <a:effectLst/>
                <a:latin typeface="Arial" panose="020B0604020202020204" pitchFamily="34" charset="0"/>
                <a:ea typeface="Calibri" panose="020F0502020204030204" pitchFamily="34" charset="0"/>
                <a:cs typeface="Arial" panose="020B0604020202020204" pitchFamily="34" charset="0"/>
              </a:rPr>
              <a:t>CRITÉRIOS DE ELEGIBILIDADE DOS BENEFICIÁRIOS &amp; CONDIÇÕES DE ACESSO:</a:t>
            </a:r>
            <a:endParaRPr lang="pt-PT" sz="1600" u="sng" dirty="0">
              <a:effectLst/>
              <a:latin typeface="Arial" panose="020B0604020202020204" pitchFamily="34" charset="0"/>
              <a:ea typeface="Calibri" panose="020F0502020204030204" pitchFamily="34" charset="0"/>
              <a:cs typeface="Arial" panose="020B0604020202020204" pitchFamily="34" charset="0"/>
            </a:endParaRP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 </a:t>
            </a: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Limitado a candidaturas baseadas em resultados gerados pelos seguintes projetos:</a:t>
            </a: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 </a:t>
            </a:r>
          </a:p>
          <a:p>
            <a:pPr marL="342900" lvl="0" indent="-342900" algn="just">
              <a:buFont typeface="Arial" panose="020B0604020202020204" pitchFamily="34" charset="0"/>
              <a:buChar char="•"/>
            </a:pPr>
            <a:r>
              <a:rPr lang="pt-PT" sz="1000" dirty="0">
                <a:effectLst/>
                <a:latin typeface="Arial" panose="020B0604020202020204" pitchFamily="34" charset="0"/>
                <a:ea typeface="Calibri" panose="020F0502020204030204" pitchFamily="34" charset="0"/>
                <a:cs typeface="Arial" panose="020B0604020202020204" pitchFamily="34" charset="0"/>
              </a:rPr>
              <a:t>EIC Pathfinder (incluindo projetos financiados no </a:t>
            </a:r>
            <a:r>
              <a:rPr lang="pt-PT" sz="1000" i="1" dirty="0">
                <a:effectLst/>
                <a:latin typeface="Arial" panose="020B0604020202020204" pitchFamily="34" charset="0"/>
                <a:ea typeface="Calibri" panose="020F0502020204030204" pitchFamily="34" charset="0"/>
                <a:cs typeface="Arial" panose="020B0604020202020204" pitchFamily="34" charset="0"/>
              </a:rPr>
              <a:t>EIC </a:t>
            </a:r>
            <a:r>
              <a:rPr lang="pt-PT" sz="1000" i="1" dirty="0" err="1">
                <a:effectLst/>
                <a:latin typeface="Arial" panose="020B0604020202020204" pitchFamily="34" charset="0"/>
                <a:ea typeface="Calibri" panose="020F0502020204030204" pitchFamily="34" charset="0"/>
                <a:cs typeface="Arial" panose="020B0604020202020204" pitchFamily="34" charset="0"/>
              </a:rPr>
              <a:t>pilot</a:t>
            </a:r>
            <a:r>
              <a:rPr lang="pt-PT" sz="1000" i="1" dirty="0">
                <a:effectLst/>
                <a:latin typeface="Arial" panose="020B0604020202020204" pitchFamily="34" charset="0"/>
                <a:ea typeface="Calibri" panose="020F0502020204030204" pitchFamily="34" charset="0"/>
                <a:cs typeface="Arial" panose="020B0604020202020204" pitchFamily="34" charset="0"/>
              </a:rPr>
              <a:t> Pathfinder, </a:t>
            </a:r>
            <a:r>
              <a:rPr lang="pt-PT" sz="1000" i="1" dirty="0" err="1">
                <a:effectLst/>
                <a:latin typeface="Arial" panose="020B0604020202020204" pitchFamily="34" charset="0"/>
                <a:ea typeface="Calibri" panose="020F0502020204030204" pitchFamily="34" charset="0"/>
                <a:cs typeface="Arial" panose="020B0604020202020204" pitchFamily="34" charset="0"/>
              </a:rPr>
              <a:t>Horizon</a:t>
            </a:r>
            <a:r>
              <a:rPr lang="pt-PT" sz="1000" i="1" dirty="0">
                <a:effectLst/>
                <a:latin typeface="Arial" panose="020B0604020202020204" pitchFamily="34" charset="0"/>
                <a:ea typeface="Calibri" panose="020F0502020204030204" pitchFamily="34" charset="0"/>
                <a:cs typeface="Arial" panose="020B0604020202020204" pitchFamily="34" charset="0"/>
              </a:rPr>
              <a:t> 2020 FET Open, FET </a:t>
            </a:r>
            <a:r>
              <a:rPr lang="pt-PT" sz="1000" i="1" dirty="0" err="1">
                <a:effectLst/>
                <a:latin typeface="Arial" panose="020B0604020202020204" pitchFamily="34" charset="0"/>
                <a:ea typeface="Calibri" panose="020F0502020204030204" pitchFamily="34" charset="0"/>
                <a:cs typeface="Arial" panose="020B0604020202020204" pitchFamily="34" charset="0"/>
              </a:rPr>
              <a:t>Proactive</a:t>
            </a:r>
            <a:r>
              <a:rPr lang="pt-PT" sz="1000" i="1" dirty="0">
                <a:effectLst/>
                <a:latin typeface="Arial" panose="020B0604020202020204" pitchFamily="34" charset="0"/>
                <a:ea typeface="Calibri" panose="020F0502020204030204" pitchFamily="34" charset="0"/>
                <a:cs typeface="Arial" panose="020B0604020202020204" pitchFamily="34" charset="0"/>
              </a:rPr>
              <a:t> FET </a:t>
            </a:r>
            <a:r>
              <a:rPr lang="pt-PT" sz="1000" i="1" dirty="0" err="1">
                <a:effectLst/>
                <a:latin typeface="Arial" panose="020B0604020202020204" pitchFamily="34" charset="0"/>
                <a:ea typeface="Calibri" panose="020F0502020204030204" pitchFamily="34" charset="0"/>
                <a:cs typeface="Arial" panose="020B0604020202020204" pitchFamily="34" charset="0"/>
              </a:rPr>
              <a:t>Flagships</a:t>
            </a:r>
            <a:r>
              <a:rPr lang="pt-PT" sz="1000" i="1" dirty="0">
                <a:effectLst/>
                <a:latin typeface="Arial" panose="020B0604020202020204" pitchFamily="34" charset="0"/>
                <a:ea typeface="Calibri" panose="020F0502020204030204" pitchFamily="34" charset="0"/>
                <a:cs typeface="Arial" panose="020B0604020202020204" pitchFamily="34" charset="0"/>
              </a:rPr>
              <a:t> e FET </a:t>
            </a:r>
            <a:r>
              <a:rPr lang="pt-PT" sz="1000" i="1" dirty="0" err="1">
                <a:effectLst/>
                <a:latin typeface="Arial" panose="020B0604020202020204" pitchFamily="34" charset="0"/>
                <a:ea typeface="Calibri" panose="020F0502020204030204" pitchFamily="34" charset="0"/>
                <a:cs typeface="Arial" panose="020B0604020202020204" pitchFamily="34" charset="0"/>
              </a:rPr>
              <a:t>ERAnet</a:t>
            </a:r>
            <a:r>
              <a:rPr lang="pt-PT" sz="1000" i="1" dirty="0">
                <a:effectLst/>
                <a:latin typeface="Arial" panose="020B0604020202020204" pitchFamily="34" charset="0"/>
                <a:ea typeface="Calibri" panose="020F0502020204030204" pitchFamily="34" charset="0"/>
                <a:cs typeface="Arial" panose="020B0604020202020204" pitchFamily="34" charset="0"/>
              </a:rPr>
              <a:t> </a:t>
            </a:r>
            <a:r>
              <a:rPr lang="pt-PT" sz="1000" i="1" dirty="0" err="1">
                <a:effectLst/>
                <a:latin typeface="Arial" panose="020B0604020202020204" pitchFamily="34" charset="0"/>
                <a:ea typeface="Calibri" panose="020F0502020204030204" pitchFamily="34" charset="0"/>
                <a:cs typeface="Arial" panose="020B0604020202020204" pitchFamily="34" charset="0"/>
              </a:rPr>
              <a:t>calls</a:t>
            </a:r>
            <a:r>
              <a:rPr lang="pt-PT" sz="1000" i="1" dirty="0">
                <a:effectLst/>
                <a:latin typeface="Arial" panose="020B0604020202020204" pitchFamily="34" charset="0"/>
                <a:ea typeface="Calibri" panose="020F0502020204030204" pitchFamily="34" charset="0"/>
                <a:cs typeface="Arial" panose="020B0604020202020204" pitchFamily="34" charset="0"/>
              </a:rPr>
              <a:t>)</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 </a:t>
            </a:r>
          </a:p>
          <a:p>
            <a:pPr marL="342900" lvl="0" indent="-342900" algn="just">
              <a:buFont typeface="Arial" panose="020B0604020202020204" pitchFamily="34" charset="0"/>
              <a:buChar char="•"/>
            </a:pPr>
            <a:r>
              <a:rPr lang="pt-PT" sz="1000" dirty="0" err="1">
                <a:effectLst/>
                <a:latin typeface="Arial" panose="020B0604020202020204" pitchFamily="34" charset="0"/>
                <a:ea typeface="Calibri" panose="020F0502020204030204" pitchFamily="34" charset="0"/>
                <a:cs typeface="Arial" panose="020B0604020202020204" pitchFamily="34" charset="0"/>
              </a:rPr>
              <a:t>European</a:t>
            </a:r>
            <a:r>
              <a:rPr lang="pt-PT" sz="1000" dirty="0">
                <a:effectLst/>
                <a:latin typeface="Arial" panose="020B0604020202020204" pitchFamily="34" charset="0"/>
                <a:ea typeface="Calibri" panose="020F0502020204030204" pitchFamily="34" charset="0"/>
                <a:cs typeface="Arial" panose="020B0604020202020204" pitchFamily="34" charset="0"/>
              </a:rPr>
              <a:t> Research </a:t>
            </a:r>
            <a:r>
              <a:rPr lang="pt-PT" sz="1000" dirty="0" err="1">
                <a:effectLst/>
                <a:latin typeface="Arial" panose="020B0604020202020204" pitchFamily="34" charset="0"/>
                <a:ea typeface="Calibri" panose="020F0502020204030204" pitchFamily="34" charset="0"/>
                <a:cs typeface="Arial" panose="020B0604020202020204" pitchFamily="34" charset="0"/>
              </a:rPr>
              <a:t>Council</a:t>
            </a:r>
            <a:r>
              <a:rPr lang="pt-PT" sz="1000" dirty="0">
                <a:effectLst/>
                <a:latin typeface="Arial" panose="020B0604020202020204" pitchFamily="34" charset="0"/>
                <a:ea typeface="Calibri" panose="020F0502020204030204" pitchFamily="34" charset="0"/>
                <a:cs typeface="Arial" panose="020B0604020202020204" pitchFamily="34" charset="0"/>
              </a:rPr>
              <a:t> (</a:t>
            </a:r>
            <a:r>
              <a:rPr lang="pt-PT" sz="1000" i="1" dirty="0" err="1">
                <a:effectLst/>
                <a:latin typeface="Arial" panose="020B0604020202020204" pitchFamily="34" charset="0"/>
                <a:ea typeface="Calibri" panose="020F0502020204030204" pitchFamily="34" charset="0"/>
                <a:cs typeface="Arial" panose="020B0604020202020204" pitchFamily="34" charset="0"/>
              </a:rPr>
              <a:t>Horizon</a:t>
            </a:r>
            <a:r>
              <a:rPr lang="pt-PT" sz="1000" i="1" dirty="0">
                <a:effectLst/>
                <a:latin typeface="Arial" panose="020B0604020202020204" pitchFamily="34" charset="0"/>
                <a:ea typeface="Calibri" panose="020F0502020204030204" pitchFamily="34" charset="0"/>
                <a:cs typeface="Arial" panose="020B0604020202020204" pitchFamily="34" charset="0"/>
              </a:rPr>
              <a:t> 2020 </a:t>
            </a:r>
            <a:r>
              <a:rPr lang="pt-PT" sz="1000" i="1" dirty="0" err="1">
                <a:effectLst/>
                <a:latin typeface="Arial" panose="020B0604020202020204" pitchFamily="34" charset="0"/>
                <a:ea typeface="Calibri" panose="020F0502020204030204" pitchFamily="34" charset="0"/>
                <a:cs typeface="Arial" panose="020B0604020202020204" pitchFamily="34" charset="0"/>
              </a:rPr>
              <a:t>Proof</a:t>
            </a:r>
            <a:r>
              <a:rPr lang="pt-PT" sz="1000" i="1" dirty="0">
                <a:effectLst/>
                <a:latin typeface="Arial" panose="020B0604020202020204" pitchFamily="34" charset="0"/>
                <a:ea typeface="Calibri" panose="020F0502020204030204" pitchFamily="34" charset="0"/>
                <a:cs typeface="Arial" panose="020B0604020202020204" pitchFamily="34" charset="0"/>
              </a:rPr>
              <a:t> </a:t>
            </a:r>
            <a:r>
              <a:rPr lang="pt-PT" sz="1000" i="1" dirty="0" err="1">
                <a:effectLst/>
                <a:latin typeface="Arial" panose="020B0604020202020204" pitchFamily="34" charset="0"/>
                <a:ea typeface="Calibri" panose="020F0502020204030204" pitchFamily="34" charset="0"/>
                <a:cs typeface="Arial" panose="020B0604020202020204" pitchFamily="34" charset="0"/>
              </a:rPr>
              <a:t>of</a:t>
            </a:r>
            <a:r>
              <a:rPr lang="pt-PT" sz="1000" i="1" dirty="0">
                <a:effectLst/>
                <a:latin typeface="Arial" panose="020B0604020202020204" pitchFamily="34" charset="0"/>
                <a:ea typeface="Calibri" panose="020F0502020204030204" pitchFamily="34" charset="0"/>
                <a:cs typeface="Arial" panose="020B0604020202020204" pitchFamily="34" charset="0"/>
              </a:rPr>
              <a:t> </a:t>
            </a:r>
            <a:r>
              <a:rPr lang="pt-PT" sz="1000" i="1" dirty="0" err="1">
                <a:effectLst/>
                <a:latin typeface="Arial" panose="020B0604020202020204" pitchFamily="34" charset="0"/>
                <a:ea typeface="Calibri" panose="020F0502020204030204" pitchFamily="34" charset="0"/>
                <a:cs typeface="Arial" panose="020B0604020202020204" pitchFamily="34" charset="0"/>
              </a:rPr>
              <a:t>Concept</a:t>
            </a:r>
            <a:r>
              <a:rPr lang="pt-PT" sz="1000" dirty="0">
                <a:effectLst/>
                <a:latin typeface="Arial" panose="020B0604020202020204" pitchFamily="34" charset="0"/>
                <a:ea typeface="Calibri" panose="020F0502020204030204" pitchFamily="34" charset="0"/>
                <a:cs typeface="Arial" panose="020B0604020202020204" pitchFamily="34" charset="0"/>
              </a:rPr>
              <a:t>)</a:t>
            </a: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48239" y="926605"/>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Horizonte Europa</a:t>
            </a:r>
          </a:p>
        </p:txBody>
      </p:sp>
    </p:spTree>
    <p:extLst>
      <p:ext uri="{BB962C8B-B14F-4D97-AF65-F5344CB8AC3E}">
        <p14:creationId xmlns:p14="http://schemas.microsoft.com/office/powerpoint/2010/main" xmlns="" val="1846543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CE1DF293-9C1A-5346-8D6E-243DDC7C6DB2}"/>
              </a:ext>
            </a:extLst>
          </p:cNvPr>
          <p:cNvSpPr/>
          <p:nvPr/>
        </p:nvSpPr>
        <p:spPr>
          <a:xfrm>
            <a:off x="-8878" y="-35510"/>
            <a:ext cx="12200878" cy="3464510"/>
          </a:xfrm>
          <a:prstGeom prst="rect">
            <a:avLst/>
          </a:prstGeom>
          <a:gradFill>
            <a:gsLst>
              <a:gs pos="0">
                <a:srgbClr val="FBC508"/>
              </a:gs>
              <a:gs pos="50000">
                <a:srgbClr val="2DA763"/>
              </a:gs>
              <a:gs pos="100000">
                <a:srgbClr val="2274BA"/>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Title 1">
            <a:extLst>
              <a:ext uri="{FF2B5EF4-FFF2-40B4-BE49-F238E27FC236}">
                <a16:creationId xmlns:a16="http://schemas.microsoft.com/office/drawing/2014/main" xmlns="" id="{A2C03B8B-53FE-2940-9A9F-67ABCA0F1AFE}"/>
              </a:ext>
            </a:extLst>
          </p:cNvPr>
          <p:cNvSpPr txBox="1">
            <a:spLocks/>
          </p:cNvSpPr>
          <p:nvPr/>
        </p:nvSpPr>
        <p:spPr>
          <a:xfrm>
            <a:off x="1000460" y="2742565"/>
            <a:ext cx="5464995" cy="68643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t-PT" b="1" dirty="0">
                <a:solidFill>
                  <a:schemeClr val="bg1"/>
                </a:solidFill>
                <a:latin typeface="Arial" panose="020B0604020202020204" pitchFamily="34" charset="0"/>
                <a:ea typeface="Inter Black" panose="02000503000000020004" pitchFamily="2" charset="0"/>
                <a:cs typeface="Arial" panose="020B0604020202020204" pitchFamily="34" charset="0"/>
              </a:rPr>
              <a:t>Medidas Nacionais</a:t>
            </a:r>
            <a:endParaRPr lang="x-none" b="1" dirty="0">
              <a:solidFill>
                <a:schemeClr val="bg1"/>
              </a:solidFill>
              <a:latin typeface="Arial" panose="020B0604020202020204" pitchFamily="34" charset="0"/>
              <a:ea typeface="Inter Black" panose="02000503000000020004" pitchFamily="2" charset="0"/>
              <a:cs typeface="Arial" panose="020B0604020202020204" pitchFamily="34" charset="0"/>
            </a:endParaRPr>
          </a:p>
        </p:txBody>
      </p:sp>
    </p:spTree>
    <p:extLst>
      <p:ext uri="{BB962C8B-B14F-4D97-AF65-F5344CB8AC3E}">
        <p14:creationId xmlns:p14="http://schemas.microsoft.com/office/powerpoint/2010/main" xmlns="" val="4439230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84461" y="926605"/>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latin typeface="Arial" panose="020B0604020202020204" pitchFamily="34" charset="0"/>
                <a:cs typeface="Arial" panose="020B0604020202020204" pitchFamily="34" charset="0"/>
              </a:rPr>
              <a:t>2. Programa EIC </a:t>
            </a:r>
            <a:r>
              <a:rPr lang="pt-PT" sz="3600" b="1" dirty="0" err="1">
                <a:solidFill>
                  <a:schemeClr val="tx1"/>
                </a:solidFill>
                <a:latin typeface="Arial" panose="020B0604020202020204" pitchFamily="34" charset="0"/>
                <a:cs typeface="Arial" panose="020B0604020202020204" pitchFamily="34" charset="0"/>
              </a:rPr>
              <a:t>Transition</a:t>
            </a:r>
            <a:endParaRPr lang="pt-PT" sz="3600" b="1" dirty="0">
              <a:solidFill>
                <a:schemeClr val="tx1"/>
              </a:solidFill>
              <a:latin typeface="Arial" panose="020B0604020202020204" pitchFamily="34" charset="0"/>
              <a:cs typeface="Arial" panose="020B0604020202020204" pitchFamily="34" charset="0"/>
            </a:endParaRP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48239" y="2271137"/>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O Horizonte Europa decorrerá de 2021 a 2027.</a:t>
            </a:r>
          </a:p>
          <a:p>
            <a:pPr marL="0" indent="0">
              <a:buNone/>
            </a:pPr>
            <a:r>
              <a:rPr lang="pt-PT" sz="1600" b="1" dirty="0">
                <a:latin typeface="Arial" panose="020B0604020202020204" pitchFamily="34" charset="0"/>
                <a:cs typeface="Arial" panose="020B0604020202020204" pitchFamily="34" charset="0"/>
              </a:rPr>
              <a:t>Estes programas fazem parte do seu terceiro pilar, Europa Inovadora. </a:t>
            </a:r>
          </a:p>
          <a:p>
            <a:pPr marL="0" indent="0">
              <a:buNone/>
            </a:pPr>
            <a:endParaRPr lang="pt-PT" sz="1600" b="1" dirty="0">
              <a:latin typeface="Arial" panose="020B0604020202020204" pitchFamily="34" charset="0"/>
              <a:cs typeface="Arial" panose="020B0604020202020204" pitchFamily="34" charset="0"/>
            </a:endParaRPr>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84461" y="2271137"/>
            <a:ext cx="8171234" cy="2800767"/>
          </a:xfrm>
          <a:prstGeom prst="rect">
            <a:avLst/>
          </a:prstGeom>
          <a:noFill/>
        </p:spPr>
        <p:txBody>
          <a:bodyPr wrap="square" rtlCol="0">
            <a:spAutoFit/>
          </a:bodyPr>
          <a:lstStyle/>
          <a:p>
            <a:pPr algn="just"/>
            <a:r>
              <a:rPr lang="pt-PT" sz="1600" b="1" u="sng" dirty="0">
                <a:effectLst/>
                <a:latin typeface="Arial" panose="020B0604020202020204" pitchFamily="34" charset="0"/>
                <a:ea typeface="Calibri" panose="020F0502020204030204" pitchFamily="34" charset="0"/>
                <a:cs typeface="Arial" panose="020B0604020202020204" pitchFamily="34" charset="0"/>
              </a:rPr>
              <a:t>ELEGIBILIDADE:</a:t>
            </a: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De modo que a sua candidatura seja aceite, será necessário demonstrar que é o detentor dos Direitos de Propriedade Intelectual (ou dos direitos necessários para comercializar os resultados de um dos projetos considerados elegíveis).</a:t>
            </a:r>
            <a:r>
              <a:rPr lang="pt-PT" sz="1000" dirty="0">
                <a:effectLst/>
                <a:latin typeface="Arial" panose="020B0604020202020204" pitchFamily="34" charset="0"/>
                <a:ea typeface="Times New Roman" panose="02020603050405020304" pitchFamily="18" charset="0"/>
                <a:cs typeface="Arial" panose="020B0604020202020204" pitchFamily="34" charset="0"/>
              </a:rPr>
              <a:t> </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lvl="0" algn="just"/>
            <a:endParaRPr lang="pt-PT" sz="1000" dirty="0">
              <a:latin typeface="Arial" panose="020B0604020202020204" pitchFamily="34" charset="0"/>
              <a:ea typeface="Calibri" panose="020F0502020204030204" pitchFamily="34" charset="0"/>
              <a:cs typeface="Arial" panose="020B0604020202020204" pitchFamily="34" charset="0"/>
            </a:endParaRP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No </a:t>
            </a:r>
            <a:r>
              <a:rPr lang="pt-PT" sz="1000" b="1" dirty="0">
                <a:effectLst/>
                <a:latin typeface="Arial" panose="020B0604020202020204" pitchFamily="34" charset="0"/>
                <a:ea typeface="Calibri" panose="020F0502020204030204" pitchFamily="34" charset="0"/>
                <a:cs typeface="Arial" panose="020B0604020202020204" pitchFamily="34" charset="0"/>
              </a:rPr>
              <a:t>EIC </a:t>
            </a:r>
            <a:r>
              <a:rPr lang="pt-PT" sz="1000" b="1" dirty="0" err="1">
                <a:effectLst/>
                <a:latin typeface="Arial" panose="020B0604020202020204" pitchFamily="34" charset="0"/>
                <a:ea typeface="Calibri" panose="020F0502020204030204" pitchFamily="34" charset="0"/>
                <a:cs typeface="Arial" panose="020B0604020202020204" pitchFamily="34" charset="0"/>
              </a:rPr>
              <a:t>Transition</a:t>
            </a:r>
            <a:r>
              <a:rPr lang="pt-PT" sz="1000" b="1" dirty="0">
                <a:effectLst/>
                <a:latin typeface="Arial" panose="020B0604020202020204" pitchFamily="34" charset="0"/>
                <a:ea typeface="Calibri" panose="020F0502020204030204" pitchFamily="34" charset="0"/>
                <a:cs typeface="Arial" panose="020B0604020202020204" pitchFamily="34" charset="0"/>
              </a:rPr>
              <a:t> Open</a:t>
            </a:r>
            <a:r>
              <a:rPr lang="pt-PT" sz="1000" dirty="0">
                <a:effectLst/>
                <a:latin typeface="Arial" panose="020B0604020202020204" pitchFamily="34" charset="0"/>
                <a:ea typeface="Calibri" panose="020F0502020204030204" pitchFamily="34" charset="0"/>
                <a:cs typeface="Arial" panose="020B0604020202020204" pitchFamily="34" charset="0"/>
              </a:rPr>
              <a:t> a maior parte do financiamento será atribuído através de convites, sem áreas temáticas pré-definidas.</a:t>
            </a: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 </a:t>
            </a: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Relativamente ao </a:t>
            </a:r>
            <a:r>
              <a:rPr lang="pt-PT" sz="1000" b="1" dirty="0">
                <a:effectLst/>
                <a:latin typeface="Arial" panose="020B0604020202020204" pitchFamily="34" charset="0"/>
                <a:ea typeface="Calibri" panose="020F0502020204030204" pitchFamily="34" charset="0"/>
                <a:cs typeface="Arial" panose="020B0604020202020204" pitchFamily="34" charset="0"/>
              </a:rPr>
              <a:t>EIC </a:t>
            </a:r>
            <a:r>
              <a:rPr lang="pt-PT" sz="1000" b="1" dirty="0" err="1">
                <a:effectLst/>
                <a:latin typeface="Arial" panose="020B0604020202020204" pitchFamily="34" charset="0"/>
                <a:ea typeface="Calibri" panose="020F0502020204030204" pitchFamily="34" charset="0"/>
                <a:cs typeface="Arial" panose="020B0604020202020204" pitchFamily="34" charset="0"/>
              </a:rPr>
              <a:t>Transition</a:t>
            </a:r>
            <a:r>
              <a:rPr lang="pt-PT" sz="1000" b="1" dirty="0">
                <a:effectLst/>
                <a:latin typeface="Arial" panose="020B0604020202020204" pitchFamily="34" charset="0"/>
                <a:ea typeface="Calibri" panose="020F0502020204030204" pitchFamily="34" charset="0"/>
                <a:cs typeface="Arial" panose="020B0604020202020204" pitchFamily="34" charset="0"/>
              </a:rPr>
              <a:t> </a:t>
            </a:r>
            <a:r>
              <a:rPr lang="pt-PT" sz="1000" b="1" dirty="0" err="1">
                <a:effectLst/>
                <a:latin typeface="Arial" panose="020B0604020202020204" pitchFamily="34" charset="0"/>
                <a:ea typeface="Calibri" panose="020F0502020204030204" pitchFamily="34" charset="0"/>
                <a:cs typeface="Arial" panose="020B0604020202020204" pitchFamily="34" charset="0"/>
              </a:rPr>
              <a:t>Challenge</a:t>
            </a:r>
            <a:r>
              <a:rPr lang="pt-PT" sz="1000" dirty="0">
                <a:effectLst/>
                <a:latin typeface="Arial" panose="020B0604020202020204" pitchFamily="34" charset="0"/>
                <a:ea typeface="Calibri" panose="020F0502020204030204" pitchFamily="34" charset="0"/>
                <a:cs typeface="Arial" panose="020B0604020202020204" pitchFamily="34" charset="0"/>
              </a:rPr>
              <a:t>, este programa apoia inovações disruptivas cujos principais impactos incidam em:</a:t>
            </a:r>
          </a:p>
          <a:p>
            <a:pPr algn="just"/>
            <a:r>
              <a:rPr lang="pt-PT" sz="1000" dirty="0">
                <a:effectLst/>
                <a:latin typeface="Arial" panose="020B0604020202020204" pitchFamily="34" charset="0"/>
                <a:ea typeface="Calibri" panose="020F0502020204030204" pitchFamily="34" charset="0"/>
                <a:cs typeface="Arial" panose="020B0604020202020204" pitchFamily="34" charset="0"/>
              </a:rPr>
              <a:t> </a:t>
            </a:r>
          </a:p>
          <a:p>
            <a:pPr marL="342900" lvl="0" indent="-342900" algn="just">
              <a:buFont typeface="Arial" panose="020B0604020202020204" pitchFamily="34" charset="0"/>
              <a:buChar char="•"/>
            </a:pPr>
            <a:r>
              <a:rPr lang="pt-PT" sz="1000" b="1" dirty="0">
                <a:effectLst/>
                <a:latin typeface="Arial" panose="020B0604020202020204" pitchFamily="34" charset="0"/>
                <a:ea typeface="Calibri" panose="020F0502020204030204" pitchFamily="34" charset="0"/>
                <a:cs typeface="Arial" panose="020B0604020202020204" pitchFamily="34" charset="0"/>
              </a:rPr>
              <a:t>Desafio Tecnologias e Instrumentos do Laboratório ao Paciente:  </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685800" algn="just"/>
            <a:r>
              <a:rPr lang="pt-PT" sz="1000" dirty="0">
                <a:effectLst/>
                <a:latin typeface="Arial" panose="020B0604020202020204" pitchFamily="34" charset="0"/>
                <a:ea typeface="Calibri" panose="020F0502020204030204" pitchFamily="34" charset="0"/>
                <a:cs typeface="Arial" panose="020B0604020202020204" pitchFamily="34" charset="0"/>
              </a:rPr>
              <a:t> </a:t>
            </a:r>
          </a:p>
          <a:p>
            <a:pPr marL="685800" algn="just"/>
            <a:r>
              <a:rPr lang="pt-PT" sz="1000" dirty="0">
                <a:effectLst/>
                <a:latin typeface="Arial" panose="020B0604020202020204" pitchFamily="34" charset="0"/>
                <a:ea typeface="Calibri" panose="020F0502020204030204" pitchFamily="34" charset="0"/>
                <a:cs typeface="Arial" panose="020B0604020202020204" pitchFamily="34" charset="0"/>
              </a:rPr>
              <a:t>As propostas podem ter como alvo qualquer tecnologia relativa a necessidades de saúde importantes no tratamento clínico e cuidados dos pacientes.</a:t>
            </a:r>
          </a:p>
          <a:p>
            <a:pPr marL="685800" algn="just"/>
            <a:r>
              <a:rPr lang="pt-PT" sz="1000" dirty="0">
                <a:effectLst/>
                <a:latin typeface="Arial" panose="020B0604020202020204" pitchFamily="34" charset="0"/>
                <a:ea typeface="Calibri" panose="020F0502020204030204" pitchFamily="34" charset="0"/>
                <a:cs typeface="Arial" panose="020B0604020202020204" pitchFamily="34" charset="0"/>
              </a:rPr>
              <a:t> </a:t>
            </a:r>
          </a:p>
          <a:p>
            <a:pPr marL="342900" lvl="0" indent="-342900" algn="just">
              <a:buFont typeface="Arial" panose="020B0604020202020204" pitchFamily="34" charset="0"/>
              <a:buChar char="•"/>
            </a:pPr>
            <a:r>
              <a:rPr lang="pt-PT" sz="1000" b="1" dirty="0">
                <a:effectLst/>
                <a:latin typeface="Arial" panose="020B0604020202020204" pitchFamily="34" charset="0"/>
                <a:ea typeface="Calibri" panose="020F0502020204030204" pitchFamily="34" charset="0"/>
                <a:cs typeface="Arial" panose="020B0604020202020204" pitchFamily="34" charset="0"/>
              </a:rPr>
              <a:t>Desafio Recolha e Armazenamento de Energia</a:t>
            </a:r>
            <a:r>
              <a:rPr lang="pt-PT" sz="1000" dirty="0">
                <a:effectLst/>
                <a:latin typeface="Arial" panose="020B0604020202020204" pitchFamily="34" charset="0"/>
                <a:ea typeface="Calibri" panose="020F0502020204030204" pitchFamily="34" charset="0"/>
                <a:cs typeface="Arial" panose="020B0604020202020204" pitchFamily="34" charset="0"/>
              </a:rPr>
              <a:t>:</a:t>
            </a:r>
          </a:p>
          <a:p>
            <a:pPr marL="685800" algn="just"/>
            <a:r>
              <a:rPr lang="pt-PT" sz="1000" dirty="0">
                <a:effectLst/>
                <a:latin typeface="Arial" panose="020B0604020202020204" pitchFamily="34" charset="0"/>
                <a:ea typeface="Calibri" panose="020F0502020204030204" pitchFamily="34" charset="0"/>
                <a:cs typeface="Arial" panose="020B0604020202020204" pitchFamily="34" charset="0"/>
              </a:rPr>
              <a:t> </a:t>
            </a:r>
          </a:p>
          <a:p>
            <a:pPr marL="685800" algn="just"/>
            <a:r>
              <a:rPr lang="pt-PT" sz="1000" dirty="0">
                <a:effectLst/>
                <a:latin typeface="Arial" panose="020B0604020202020204" pitchFamily="34" charset="0"/>
                <a:ea typeface="Calibri" panose="020F0502020204030204" pitchFamily="34" charset="0"/>
                <a:cs typeface="Arial" panose="020B0604020202020204" pitchFamily="34" charset="0"/>
              </a:rPr>
              <a:t>As propostas têm como objetivo o desenvolvimento de tecnologias de armazenamento de energia ou tecnologias combinadas de recolha/armazenamento de energia prontas para investimento e desenvolvimento de negócios.</a:t>
            </a: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48239" y="926605"/>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Horizonte Europa</a:t>
            </a:r>
          </a:p>
        </p:txBody>
      </p:sp>
    </p:spTree>
    <p:extLst>
      <p:ext uri="{BB962C8B-B14F-4D97-AF65-F5344CB8AC3E}">
        <p14:creationId xmlns:p14="http://schemas.microsoft.com/office/powerpoint/2010/main" xmlns="" val="19439354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84461" y="926605"/>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latin typeface="Arial" panose="020B0604020202020204" pitchFamily="34" charset="0"/>
                <a:cs typeface="Arial" panose="020B0604020202020204" pitchFamily="34" charset="0"/>
              </a:rPr>
              <a:t>3. Programa EIC </a:t>
            </a:r>
            <a:r>
              <a:rPr lang="pt-PT" sz="3600" b="1" dirty="0" err="1">
                <a:solidFill>
                  <a:schemeClr val="tx1"/>
                </a:solidFill>
                <a:latin typeface="Arial" panose="020B0604020202020204" pitchFamily="34" charset="0"/>
                <a:cs typeface="Arial" panose="020B0604020202020204" pitchFamily="34" charset="0"/>
              </a:rPr>
              <a:t>Accelerator</a:t>
            </a:r>
            <a:endParaRPr lang="pt-PT" sz="3600" b="1" dirty="0">
              <a:solidFill>
                <a:schemeClr val="tx1"/>
              </a:solidFill>
              <a:latin typeface="Arial" panose="020B0604020202020204" pitchFamily="34" charset="0"/>
              <a:cs typeface="Arial" panose="020B0604020202020204" pitchFamily="34" charset="0"/>
            </a:endParaRP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48239" y="2271137"/>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O Horizonte Europa decorrerá de 2021 a 2027.</a:t>
            </a:r>
          </a:p>
          <a:p>
            <a:pPr marL="0" indent="0">
              <a:buNone/>
            </a:pPr>
            <a:r>
              <a:rPr lang="pt-PT" sz="1600" b="1" dirty="0">
                <a:latin typeface="Arial" panose="020B0604020202020204" pitchFamily="34" charset="0"/>
                <a:cs typeface="Arial" panose="020B0604020202020204" pitchFamily="34" charset="0"/>
              </a:rPr>
              <a:t>Estes programas fazem parte do seu terceiro pilar, Europa Inovadora. </a:t>
            </a:r>
          </a:p>
          <a:p>
            <a:pPr marL="0" indent="0">
              <a:buNone/>
            </a:pPr>
            <a:endParaRPr lang="pt-PT" sz="1600" b="1" dirty="0">
              <a:latin typeface="Arial" panose="020B0604020202020204" pitchFamily="34" charset="0"/>
              <a:cs typeface="Arial" panose="020B0604020202020204" pitchFamily="34" charset="0"/>
            </a:endParaRPr>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84461" y="2271137"/>
            <a:ext cx="8171234" cy="2985433"/>
          </a:xfrm>
          <a:prstGeom prst="rect">
            <a:avLst/>
          </a:prstGeom>
          <a:noFill/>
        </p:spPr>
        <p:txBody>
          <a:bodyPr wrap="square" rtlCol="0">
            <a:spAutoFit/>
          </a:bodyPr>
          <a:lstStyle/>
          <a:p>
            <a:pPr algn="just"/>
            <a:r>
              <a:rPr lang="pt-PT" sz="1600" b="1" u="sng" dirty="0">
                <a:effectLst/>
                <a:latin typeface="Arial" panose="020B0604020202020204" pitchFamily="34" charset="0"/>
                <a:ea typeface="Calibri" panose="020F0502020204030204" pitchFamily="34" charset="0"/>
                <a:cs typeface="Arial" panose="020B0604020202020204" pitchFamily="34" charset="0"/>
              </a:rPr>
              <a:t>BENEFICIÁRIOS: </a:t>
            </a:r>
          </a:p>
          <a:p>
            <a:pPr algn="just"/>
            <a:endParaRPr lang="pt-PT" sz="1000" dirty="0">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Symbol" panose="05050102010706020507" pitchFamily="18" charset="2"/>
              <a:buChar char=""/>
            </a:pPr>
            <a:r>
              <a:rPr lang="pt-PT" sz="1000" dirty="0">
                <a:effectLst/>
                <a:latin typeface="Arial" panose="020B0604020202020204" pitchFamily="34" charset="0"/>
                <a:ea typeface="Times New Roman" panose="02020603050405020304" pitchFamily="18" charset="0"/>
                <a:cs typeface="Arial" panose="020B0604020202020204" pitchFamily="34" charset="0"/>
              </a:rPr>
              <a:t>Pequenas e Médias Empresas individuais, em particular </a:t>
            </a:r>
            <a:r>
              <a:rPr lang="pt-PT" sz="1000" i="1" dirty="0">
                <a:effectLst/>
                <a:latin typeface="Arial" panose="020B0604020202020204" pitchFamily="34" charset="0"/>
                <a:ea typeface="Times New Roman" panose="02020603050405020304" pitchFamily="18" charset="0"/>
                <a:cs typeface="Arial" panose="020B0604020202020204" pitchFamily="34" charset="0"/>
              </a:rPr>
              <a:t>start-ups</a:t>
            </a:r>
            <a:r>
              <a:rPr lang="pt-PT" sz="1000" dirty="0">
                <a:effectLst/>
                <a:latin typeface="Arial" panose="020B0604020202020204" pitchFamily="34" charset="0"/>
                <a:ea typeface="Times New Roman" panose="02020603050405020304" pitchFamily="18" charset="0"/>
                <a:cs typeface="Arial" panose="020B0604020202020204" pitchFamily="34" charset="0"/>
              </a:rPr>
              <a:t> e empresas </a:t>
            </a:r>
            <a:r>
              <a:rPr lang="pt-PT" sz="1000" i="1" dirty="0" err="1">
                <a:effectLst/>
                <a:latin typeface="Arial" panose="020B0604020202020204" pitchFamily="34" charset="0"/>
                <a:ea typeface="Times New Roman" panose="02020603050405020304" pitchFamily="18" charset="0"/>
                <a:cs typeface="Arial" panose="020B0604020202020204" pitchFamily="34" charset="0"/>
              </a:rPr>
              <a:t>spinout</a:t>
            </a:r>
            <a:r>
              <a:rPr lang="pt-PT" sz="1000" dirty="0">
                <a:effectLst/>
                <a:latin typeface="Arial" panose="020B0604020202020204" pitchFamily="34" charset="0"/>
                <a:ea typeface="Times New Roman" panose="02020603050405020304" pitchFamily="18" charset="0"/>
                <a:cs typeface="Arial" panose="020B0604020202020204" pitchFamily="34" charset="0"/>
              </a:rPr>
              <a:t> para desenvolver e escalar inovações disruptivas.</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r>
              <a:rPr lang="pt-PT" sz="1000" i="1" dirty="0" err="1">
                <a:effectLst/>
                <a:latin typeface="Arial" panose="020B0604020202020204" pitchFamily="34" charset="0"/>
                <a:ea typeface="Times New Roman" panose="02020603050405020304" pitchFamily="18" charset="0"/>
                <a:cs typeface="Arial" panose="020B0604020202020204" pitchFamily="34" charset="0"/>
              </a:rPr>
              <a:t>Midcaps</a:t>
            </a:r>
            <a:r>
              <a:rPr lang="pt-PT" sz="1000" dirty="0">
                <a:effectLst/>
                <a:latin typeface="Arial" panose="020B0604020202020204" pitchFamily="34" charset="0"/>
                <a:ea typeface="Times New Roman" panose="02020603050405020304" pitchFamily="18" charset="0"/>
                <a:cs typeface="Arial" panose="020B0604020202020204" pitchFamily="34" charset="0"/>
              </a:rPr>
              <a:t> que possuam até 500 trabalhadores. (</a:t>
            </a:r>
            <a:r>
              <a:rPr lang="pt-PT" sz="1000" dirty="0" err="1">
                <a:effectLst/>
                <a:latin typeface="Arial" panose="020B0604020202020204" pitchFamily="34" charset="0"/>
                <a:ea typeface="Times New Roman" panose="02020603050405020304" pitchFamily="18" charset="0"/>
                <a:cs typeface="Arial" panose="020B0604020202020204" pitchFamily="34" charset="0"/>
              </a:rPr>
              <a:t>excepcionalmente</a:t>
            </a:r>
            <a:r>
              <a:rPr lang="pt-PT" sz="1000" dirty="0">
                <a:effectLst/>
                <a:latin typeface="Arial" panose="020B0604020202020204" pitchFamily="34" charset="0"/>
                <a:ea typeface="Times New Roman" panose="02020603050405020304" pitchFamily="18" charset="0"/>
                <a:cs typeface="Arial" panose="020B0604020202020204" pitchFamily="34" charset="0"/>
              </a:rPr>
              <a:t>)</a:t>
            </a:r>
          </a:p>
          <a:p>
            <a:endParaRPr lang="pt-PT" sz="1000" dirty="0">
              <a:latin typeface="Arial" panose="020B0604020202020204" pitchFamily="34" charset="0"/>
              <a:ea typeface="Calibri" panose="020F0502020204030204" pitchFamily="34" charset="0"/>
              <a:cs typeface="Arial" panose="020B0604020202020204" pitchFamily="34" charset="0"/>
            </a:endParaRPr>
          </a:p>
          <a:p>
            <a:endParaRPr lang="pt-PT" sz="1000" dirty="0">
              <a:latin typeface="Arial" panose="020B0604020202020204" pitchFamily="34" charset="0"/>
              <a:ea typeface="Calibri" panose="020F0502020204030204" pitchFamily="34" charset="0"/>
              <a:cs typeface="Arial" panose="020B0604020202020204" pitchFamily="34" charset="0"/>
            </a:endParaRPr>
          </a:p>
          <a:p>
            <a:endParaRPr lang="pt-PT" sz="1000" dirty="0">
              <a:effectLst/>
              <a:latin typeface="Arial" panose="020B0604020202020204" pitchFamily="34" charset="0"/>
              <a:ea typeface="Calibri" panose="020F0502020204030204" pitchFamily="34" charset="0"/>
              <a:cs typeface="Arial" panose="020B0604020202020204" pitchFamily="34" charset="0"/>
            </a:endParaRPr>
          </a:p>
          <a:p>
            <a:r>
              <a:rPr lang="pt-PT" sz="1600" b="1" u="sng" dirty="0">
                <a:effectLst/>
                <a:latin typeface="Arial" panose="020B0604020202020204" pitchFamily="34" charset="0"/>
                <a:ea typeface="Calibri" panose="020F0502020204030204" pitchFamily="34" charset="0"/>
                <a:cs typeface="Arial" panose="020B0604020202020204" pitchFamily="34" charset="0"/>
              </a:rPr>
              <a:t>CRITÉRIOS DE ELEGIBILIDADE DOS BENEFICIÁRIOS &amp; CONDIÇÕES DE ACESSO:</a:t>
            </a:r>
          </a:p>
          <a:p>
            <a:endParaRPr lang="pt-PT" sz="1000" dirty="0">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Symbol" panose="05050102010706020507" pitchFamily="18" charset="2"/>
              <a:buChar char=""/>
            </a:pPr>
            <a:r>
              <a:rPr lang="pt-PT" sz="1000" dirty="0">
                <a:effectLst/>
                <a:latin typeface="Arial" panose="020B0604020202020204" pitchFamily="34" charset="0"/>
                <a:ea typeface="Times New Roman" panose="02020603050405020304" pitchFamily="18" charset="0"/>
                <a:cs typeface="Arial" panose="020B0604020202020204" pitchFamily="34" charset="0"/>
              </a:rPr>
              <a:t>Candidaturas de inovadores de todos os Estados Membros e países associados ao Programa Horizonte Europa;</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Symbol" panose="05050102010706020507" pitchFamily="18" charset="2"/>
              <a:buChar char=""/>
            </a:pPr>
            <a:r>
              <a:rPr lang="pt-PT" sz="1000" dirty="0">
                <a:effectLst/>
                <a:latin typeface="Arial" panose="020B0604020202020204" pitchFamily="34" charset="0"/>
                <a:ea typeface="Times New Roman" panose="02020603050405020304" pitchFamily="18" charset="0"/>
                <a:cs typeface="Arial" panose="020B0604020202020204" pitchFamily="34" charset="0"/>
              </a:rPr>
              <a:t>Candidaturas de start-ups e PMEs dirigidas por mulheres (</a:t>
            </a:r>
            <a:r>
              <a:rPr lang="pt-PT" sz="1000" i="1" dirty="0" err="1">
                <a:effectLst/>
                <a:latin typeface="Arial" panose="020B0604020202020204" pitchFamily="34" charset="0"/>
                <a:ea typeface="Times New Roman" panose="02020603050405020304" pitchFamily="18" charset="0"/>
                <a:cs typeface="Arial" panose="020B0604020202020204" pitchFamily="34" charset="0"/>
              </a:rPr>
              <a:t>female</a:t>
            </a:r>
            <a:r>
              <a:rPr lang="pt-PT" sz="1000" dirty="0">
                <a:effectLst/>
                <a:latin typeface="Arial" panose="020B0604020202020204" pitchFamily="34" charset="0"/>
                <a:ea typeface="Times New Roman" panose="02020603050405020304" pitchFamily="18" charset="0"/>
                <a:cs typeface="Arial" panose="020B0604020202020204" pitchFamily="34" charset="0"/>
              </a:rPr>
              <a:t> </a:t>
            </a:r>
            <a:r>
              <a:rPr lang="pt-PT" sz="1000" i="1" dirty="0" err="1">
                <a:effectLst/>
                <a:latin typeface="Arial" panose="020B0604020202020204" pitchFamily="34" charset="0"/>
                <a:ea typeface="Times New Roman" panose="02020603050405020304" pitchFamily="18" charset="0"/>
                <a:cs typeface="Arial" panose="020B0604020202020204" pitchFamily="34" charset="0"/>
              </a:rPr>
              <a:t>CEOs</a:t>
            </a:r>
            <a:r>
              <a:rPr lang="pt-PT" sz="1000" i="1" dirty="0">
                <a:effectLst/>
                <a:latin typeface="Arial" panose="020B0604020202020204" pitchFamily="34" charset="0"/>
                <a:ea typeface="Times New Roman" panose="02020603050405020304" pitchFamily="18" charset="0"/>
                <a:cs typeface="Arial" panose="020B0604020202020204" pitchFamily="34" charset="0"/>
              </a:rPr>
              <a:t> </a:t>
            </a:r>
            <a:r>
              <a:rPr lang="pt-PT" sz="1000" dirty="0">
                <a:effectLst/>
                <a:latin typeface="Arial" panose="020B0604020202020204" pitchFamily="34" charset="0"/>
                <a:ea typeface="Times New Roman" panose="02020603050405020304" pitchFamily="18" charset="0"/>
                <a:cs typeface="Arial" panose="020B0604020202020204" pitchFamily="34" charset="0"/>
              </a:rPr>
              <a:t>) são particularmente bem-vindas;</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228600" algn="just"/>
            <a:r>
              <a:rPr lang="pt-PT" sz="1000" dirty="0">
                <a:effectLst/>
                <a:latin typeface="Arial" panose="020B0604020202020204" pitchFamily="34" charset="0"/>
                <a:ea typeface="Times New Roman" panose="02020603050405020304" pitchFamily="18" charset="0"/>
                <a:cs typeface="Arial" panose="020B0604020202020204" pitchFamily="34" charset="0"/>
              </a:rPr>
              <a:t> </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228600" algn="just"/>
            <a:r>
              <a:rPr lang="pt-PT" sz="1000" u="sng" dirty="0">
                <a:effectLst/>
                <a:latin typeface="Arial" panose="020B0604020202020204" pitchFamily="34" charset="0"/>
                <a:ea typeface="Times New Roman" panose="02020603050405020304" pitchFamily="18" charset="0"/>
                <a:cs typeface="Arial" panose="020B0604020202020204" pitchFamily="34" charset="0"/>
              </a:rPr>
              <a:t>Candidatura preliminar</a:t>
            </a:r>
            <a:r>
              <a:rPr lang="pt-PT" sz="1000" dirty="0">
                <a:effectLst/>
                <a:latin typeface="Arial" panose="020B0604020202020204" pitchFamily="34" charset="0"/>
                <a:ea typeface="Times New Roman" panose="02020603050405020304" pitchFamily="18" charset="0"/>
                <a:cs typeface="Arial" panose="020B0604020202020204" pitchFamily="34" charset="0"/>
              </a:rPr>
              <a:t>: será necessário enviar um </a:t>
            </a:r>
            <a:r>
              <a:rPr lang="pt-PT" sz="1000" i="1" dirty="0" err="1">
                <a:effectLst/>
                <a:latin typeface="Arial" panose="020B0604020202020204" pitchFamily="34" charset="0"/>
                <a:ea typeface="Times New Roman" panose="02020603050405020304" pitchFamily="18" charset="0"/>
                <a:cs typeface="Arial" panose="020B0604020202020204" pitchFamily="34" charset="0"/>
              </a:rPr>
              <a:t>pitch</a:t>
            </a:r>
            <a:r>
              <a:rPr lang="pt-PT" sz="1000" dirty="0">
                <a:effectLst/>
                <a:latin typeface="Arial" panose="020B0604020202020204" pitchFamily="34" charset="0"/>
                <a:ea typeface="Times New Roman" panose="02020603050405020304" pitchFamily="18" charset="0"/>
                <a:cs typeface="Arial" panose="020B0604020202020204" pitchFamily="34" charset="0"/>
              </a:rPr>
              <a:t> , um </a:t>
            </a:r>
            <a:r>
              <a:rPr lang="pt-PT" sz="1000" i="1" dirty="0">
                <a:effectLst/>
                <a:latin typeface="Arial" panose="020B0604020202020204" pitchFamily="34" charset="0"/>
                <a:ea typeface="Times New Roman" panose="02020603050405020304" pitchFamily="18" charset="0"/>
                <a:cs typeface="Arial" panose="020B0604020202020204" pitchFamily="34" charset="0"/>
              </a:rPr>
              <a:t>slide deck</a:t>
            </a:r>
            <a:r>
              <a:rPr lang="pt-PT" sz="1000" dirty="0">
                <a:effectLst/>
                <a:latin typeface="Arial" panose="020B0604020202020204" pitchFamily="34" charset="0"/>
                <a:ea typeface="Times New Roman" panose="02020603050405020304" pitchFamily="18" charset="0"/>
                <a:cs typeface="Arial" panose="020B0604020202020204" pitchFamily="34" charset="0"/>
              </a:rPr>
              <a:t> e responder a um pequeno conjunto de perguntas sobre o projeto de inovação e a equipa.</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algn="just"/>
            <a:r>
              <a:rPr lang="pt-PT" sz="1000" dirty="0">
                <a:effectLst/>
                <a:latin typeface="Arial" panose="020B0604020202020204" pitchFamily="34" charset="0"/>
                <a:ea typeface="Times New Roman" panose="02020603050405020304" pitchFamily="18" charset="0"/>
                <a:cs typeface="Arial" panose="020B0604020202020204" pitchFamily="34" charset="0"/>
              </a:rPr>
              <a:t> </a:t>
            </a:r>
            <a:endParaRPr lang="pt-PT" sz="1000" dirty="0">
              <a:effectLst/>
              <a:latin typeface="Arial" panose="020B0604020202020204" pitchFamily="34" charset="0"/>
              <a:ea typeface="Calibri" panose="020F0502020204030204" pitchFamily="34" charset="0"/>
              <a:cs typeface="Arial" panose="020B0604020202020204" pitchFamily="34" charset="0"/>
            </a:endParaRPr>
          </a:p>
          <a:p>
            <a:pPr algn="just"/>
            <a:r>
              <a:rPr lang="pt-PT" sz="1000" dirty="0">
                <a:effectLst/>
                <a:latin typeface="Arial" panose="020B0604020202020204" pitchFamily="34" charset="0"/>
                <a:ea typeface="Times New Roman" panose="02020603050405020304" pitchFamily="18" charset="0"/>
                <a:cs typeface="Arial" panose="020B0604020202020204" pitchFamily="34" charset="0"/>
              </a:rPr>
              <a:t>O prazo de resposta normalmente demorará cerca de 4 semanas.</a:t>
            </a:r>
            <a:endParaRPr lang="pt-PT" sz="1000" dirty="0">
              <a:effectLst/>
              <a:latin typeface="Arial" panose="020B0604020202020204" pitchFamily="34" charset="0"/>
              <a:ea typeface="Calibri" panose="020F0502020204030204" pitchFamily="34" charset="0"/>
              <a:cs typeface="Arial" panose="020B0604020202020204" pitchFamily="34" charset="0"/>
            </a:endParaRP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48239" y="926605"/>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Horizonte Europa</a:t>
            </a:r>
          </a:p>
        </p:txBody>
      </p:sp>
    </p:spTree>
    <p:extLst>
      <p:ext uri="{BB962C8B-B14F-4D97-AF65-F5344CB8AC3E}">
        <p14:creationId xmlns:p14="http://schemas.microsoft.com/office/powerpoint/2010/main" xmlns="" val="11878552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84461" y="926605"/>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latin typeface="Arial" panose="020B0604020202020204" pitchFamily="34" charset="0"/>
                <a:cs typeface="Arial" panose="020B0604020202020204" pitchFamily="34" charset="0"/>
              </a:rPr>
              <a:t>3. Programa EIC </a:t>
            </a:r>
            <a:r>
              <a:rPr lang="pt-PT" sz="3600" b="1" dirty="0" err="1">
                <a:solidFill>
                  <a:schemeClr val="tx1"/>
                </a:solidFill>
                <a:latin typeface="Arial" panose="020B0604020202020204" pitchFamily="34" charset="0"/>
                <a:cs typeface="Arial" panose="020B0604020202020204" pitchFamily="34" charset="0"/>
              </a:rPr>
              <a:t>Accelerator</a:t>
            </a:r>
            <a:endParaRPr lang="pt-PT" sz="3600" b="1" dirty="0">
              <a:solidFill>
                <a:schemeClr val="tx1"/>
              </a:solidFill>
              <a:latin typeface="Arial" panose="020B0604020202020204" pitchFamily="34" charset="0"/>
              <a:cs typeface="Arial" panose="020B0604020202020204" pitchFamily="34" charset="0"/>
            </a:endParaRP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48239" y="2271137"/>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O Horizonte Europa decorrerá de 2021 a 2027.</a:t>
            </a:r>
          </a:p>
          <a:p>
            <a:pPr marL="0" indent="0">
              <a:buNone/>
            </a:pPr>
            <a:r>
              <a:rPr lang="pt-PT" sz="1600" b="1" dirty="0">
                <a:latin typeface="Arial" panose="020B0604020202020204" pitchFamily="34" charset="0"/>
                <a:cs typeface="Arial" panose="020B0604020202020204" pitchFamily="34" charset="0"/>
              </a:rPr>
              <a:t>Estes programas fazem parte do seu terceiro pilar, Europa Inovadora. </a:t>
            </a:r>
          </a:p>
          <a:p>
            <a:pPr marL="0" indent="0">
              <a:buNone/>
            </a:pPr>
            <a:endParaRPr lang="pt-PT" sz="1600" b="1" dirty="0">
              <a:latin typeface="Arial" panose="020B0604020202020204" pitchFamily="34" charset="0"/>
              <a:cs typeface="Arial" panose="020B0604020202020204" pitchFamily="34" charset="0"/>
            </a:endParaRPr>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84461" y="2271137"/>
            <a:ext cx="8171234" cy="2431435"/>
          </a:xfrm>
          <a:prstGeom prst="rect">
            <a:avLst/>
          </a:prstGeom>
          <a:noFill/>
        </p:spPr>
        <p:txBody>
          <a:bodyPr wrap="square" rtlCol="0">
            <a:spAutoFit/>
          </a:bodyPr>
          <a:lstStyle/>
          <a:p>
            <a:pPr algn="just"/>
            <a:r>
              <a:rPr lang="pt-PT" sz="1600" b="1" u="sng" dirty="0">
                <a:effectLst/>
                <a:latin typeface="Arial" panose="020B0604020202020204" pitchFamily="34" charset="0"/>
                <a:ea typeface="Calibri" panose="020F0502020204030204" pitchFamily="34" charset="0"/>
                <a:cs typeface="Arial" panose="020B0604020202020204" pitchFamily="34" charset="0"/>
              </a:rPr>
              <a:t>FINANCIAMENTO &amp; OUTRAS FORMAS DE APOIO:</a:t>
            </a:r>
          </a:p>
          <a:p>
            <a:endParaRPr lang="pt-PT" sz="1000" dirty="0">
              <a:effectLst/>
              <a:latin typeface="Arial" panose="020B0604020202020204" pitchFamily="34" charset="0"/>
              <a:ea typeface="Calibri" panose="020F0502020204030204" pitchFamily="34" charset="0"/>
              <a:cs typeface="Arial" panose="020B0604020202020204" pitchFamily="34" charset="0"/>
            </a:endParaRPr>
          </a:p>
          <a:p>
            <a:r>
              <a:rPr lang="pt-PT" sz="1000" dirty="0">
                <a:effectLst/>
                <a:latin typeface="Arial" panose="020B0604020202020204" pitchFamily="34" charset="0"/>
                <a:ea typeface="Calibri" panose="020F0502020204030204" pitchFamily="34" charset="0"/>
                <a:cs typeface="Arial" panose="020B0604020202020204" pitchFamily="34" charset="0"/>
              </a:rPr>
              <a:t>• Subsídios até 2.5 milhões de euros para custos de desenvolvimento da inovação.</a:t>
            </a:r>
          </a:p>
          <a:p>
            <a:r>
              <a:rPr lang="pt-PT" sz="1000" dirty="0">
                <a:effectLst/>
                <a:latin typeface="Arial" panose="020B0604020202020204" pitchFamily="34" charset="0"/>
                <a:ea typeface="Calibri" panose="020F0502020204030204" pitchFamily="34" charset="0"/>
                <a:cs typeface="Arial" panose="020B0604020202020204" pitchFamily="34" charset="0"/>
              </a:rPr>
              <a:t>• Investimentos (</a:t>
            </a:r>
            <a:r>
              <a:rPr lang="pt-PT" sz="1000" dirty="0" err="1">
                <a:effectLst/>
                <a:latin typeface="Arial" panose="020B0604020202020204" pitchFamily="34" charset="0"/>
                <a:ea typeface="Calibri" panose="020F0502020204030204" pitchFamily="34" charset="0"/>
                <a:cs typeface="Arial" panose="020B0604020202020204" pitchFamily="34" charset="0"/>
              </a:rPr>
              <a:t>direct</a:t>
            </a:r>
            <a:r>
              <a:rPr lang="pt-PT" sz="1000" dirty="0">
                <a:effectLst/>
                <a:latin typeface="Arial" panose="020B0604020202020204" pitchFamily="34" charset="0"/>
                <a:ea typeface="Calibri" panose="020F0502020204030204" pitchFamily="34" charset="0"/>
                <a:cs typeface="Arial" panose="020B0604020202020204" pitchFamily="34" charset="0"/>
              </a:rPr>
              <a:t> </a:t>
            </a:r>
            <a:r>
              <a:rPr lang="pt-PT" sz="1000" dirty="0" err="1">
                <a:effectLst/>
                <a:latin typeface="Arial" panose="020B0604020202020204" pitchFamily="34" charset="0"/>
                <a:ea typeface="Calibri" panose="020F0502020204030204" pitchFamily="34" charset="0"/>
                <a:cs typeface="Arial" panose="020B0604020202020204" pitchFamily="34" charset="0"/>
              </a:rPr>
              <a:t>equity</a:t>
            </a:r>
            <a:r>
              <a:rPr lang="pt-PT" sz="1000" dirty="0">
                <a:effectLst/>
                <a:latin typeface="Arial" panose="020B0604020202020204" pitchFamily="34" charset="0"/>
                <a:ea typeface="Calibri" panose="020F0502020204030204" pitchFamily="34" charset="0"/>
                <a:cs typeface="Arial" panose="020B0604020202020204" pitchFamily="34" charset="0"/>
              </a:rPr>
              <a:t> </a:t>
            </a:r>
            <a:r>
              <a:rPr lang="pt-PT" sz="1000" dirty="0" err="1">
                <a:effectLst/>
                <a:latin typeface="Arial" panose="020B0604020202020204" pitchFamily="34" charset="0"/>
                <a:ea typeface="Calibri" panose="020F0502020204030204" pitchFamily="34" charset="0"/>
                <a:cs typeface="Arial" panose="020B0604020202020204" pitchFamily="34" charset="0"/>
              </a:rPr>
              <a:t>investments</a:t>
            </a:r>
            <a:r>
              <a:rPr lang="pt-PT" sz="1000" dirty="0">
                <a:effectLst/>
                <a:latin typeface="Arial" panose="020B0604020202020204" pitchFamily="34" charset="0"/>
                <a:ea typeface="Calibri" panose="020F0502020204030204" pitchFamily="34" charset="0"/>
                <a:cs typeface="Arial" panose="020B0604020202020204" pitchFamily="34" charset="0"/>
              </a:rPr>
              <a:t>) até 15 milhões geridos pelo EIC </a:t>
            </a:r>
            <a:r>
              <a:rPr lang="pt-PT" sz="1000" dirty="0" err="1">
                <a:effectLst/>
                <a:latin typeface="Arial" panose="020B0604020202020204" pitchFamily="34" charset="0"/>
                <a:ea typeface="Calibri" panose="020F0502020204030204" pitchFamily="34" charset="0"/>
                <a:cs typeface="Arial" panose="020B0604020202020204" pitchFamily="34" charset="0"/>
              </a:rPr>
              <a:t>Fund</a:t>
            </a:r>
            <a:r>
              <a:rPr lang="pt-PT" sz="1000" dirty="0">
                <a:effectLst/>
                <a:latin typeface="Arial" panose="020B0604020202020204" pitchFamily="34" charset="0"/>
                <a:ea typeface="Calibri" panose="020F0502020204030204" pitchFamily="34" charset="0"/>
                <a:cs typeface="Arial" panose="020B0604020202020204" pitchFamily="34" charset="0"/>
              </a:rPr>
              <a:t> para expansão, entre outros custos relevantes.</a:t>
            </a:r>
          </a:p>
          <a:p>
            <a:r>
              <a:rPr lang="pt-PT" sz="1000" dirty="0">
                <a:effectLst/>
                <a:latin typeface="Arial" panose="020B0604020202020204" pitchFamily="34" charset="0"/>
                <a:ea typeface="Calibri" panose="020F0502020204030204" pitchFamily="34" charset="0"/>
                <a:cs typeface="Arial" panose="020B0604020202020204" pitchFamily="34" charset="0"/>
              </a:rPr>
              <a:t>• Serviços de </a:t>
            </a:r>
            <a:r>
              <a:rPr lang="pt-PT" sz="1000" dirty="0" err="1">
                <a:effectLst/>
                <a:latin typeface="Arial" panose="020B0604020202020204" pitchFamily="34" charset="0"/>
                <a:ea typeface="Calibri" panose="020F0502020204030204" pitchFamily="34" charset="0"/>
                <a:cs typeface="Arial" panose="020B0604020202020204" pitchFamily="34" charset="0"/>
              </a:rPr>
              <a:t>coaching</a:t>
            </a:r>
            <a:r>
              <a:rPr lang="pt-PT" sz="1000" dirty="0">
                <a:effectLst/>
                <a:latin typeface="Arial" panose="020B0604020202020204" pitchFamily="34" charset="0"/>
                <a:ea typeface="Calibri" panose="020F0502020204030204" pitchFamily="34" charset="0"/>
                <a:cs typeface="Arial" panose="020B0604020202020204" pitchFamily="34" charset="0"/>
              </a:rPr>
              <a:t>, mentoria e facilitação do acesso a investidores e grandes empresas.</a:t>
            </a:r>
          </a:p>
          <a:p>
            <a:endParaRPr lang="pt-PT" sz="1000" dirty="0">
              <a:effectLst/>
              <a:latin typeface="Arial" panose="020B0604020202020204" pitchFamily="34" charset="0"/>
              <a:ea typeface="Calibri" panose="020F0502020204030204" pitchFamily="34" charset="0"/>
              <a:cs typeface="Arial" panose="020B0604020202020204" pitchFamily="34" charset="0"/>
            </a:endParaRPr>
          </a:p>
          <a:p>
            <a:endParaRPr lang="pt-PT" sz="1000" dirty="0">
              <a:effectLst/>
              <a:latin typeface="Arial" panose="020B0604020202020204" pitchFamily="34" charset="0"/>
              <a:ea typeface="Calibri" panose="020F0502020204030204" pitchFamily="34" charset="0"/>
              <a:cs typeface="Arial" panose="020B0604020202020204" pitchFamily="34" charset="0"/>
            </a:endParaRPr>
          </a:p>
          <a:p>
            <a:r>
              <a:rPr lang="pt-PT" sz="1600" b="1" u="sng" dirty="0">
                <a:effectLst/>
                <a:latin typeface="Arial" panose="020B0604020202020204" pitchFamily="34" charset="0"/>
                <a:ea typeface="Calibri" panose="020F0502020204030204" pitchFamily="34" charset="0"/>
                <a:cs typeface="Arial" panose="020B0604020202020204" pitchFamily="34" charset="0"/>
              </a:rPr>
              <a:t>SELO DE EXCELÊNCIA:</a:t>
            </a:r>
          </a:p>
          <a:p>
            <a:endParaRPr lang="pt-PT" sz="1000" dirty="0">
              <a:effectLst/>
              <a:latin typeface="Arial" panose="020B0604020202020204" pitchFamily="34" charset="0"/>
              <a:ea typeface="Calibri" panose="020F0502020204030204" pitchFamily="34" charset="0"/>
              <a:cs typeface="Arial" panose="020B0604020202020204" pitchFamily="34" charset="0"/>
            </a:endParaRPr>
          </a:p>
          <a:p>
            <a:r>
              <a:rPr lang="pt-PT" sz="1000" dirty="0">
                <a:effectLst/>
                <a:latin typeface="Arial" panose="020B0604020202020204" pitchFamily="34" charset="0"/>
                <a:ea typeface="Calibri" panose="020F0502020204030204" pitchFamily="34" charset="0"/>
                <a:cs typeface="Arial" panose="020B0604020202020204" pitchFamily="34" charset="0"/>
              </a:rPr>
              <a:t>Este selo será atribuído a candidaturas que preencham todos os critérios na fase de avaliação à distância, mas que não obtenham financiamento por parte do Programa EIC.</a:t>
            </a:r>
          </a:p>
          <a:p>
            <a:endParaRPr lang="pt-PT" sz="1000" dirty="0">
              <a:effectLst/>
              <a:latin typeface="Arial" panose="020B0604020202020204" pitchFamily="34" charset="0"/>
              <a:ea typeface="Calibri" panose="020F0502020204030204" pitchFamily="34" charset="0"/>
              <a:cs typeface="Arial" panose="020B0604020202020204" pitchFamily="34" charset="0"/>
            </a:endParaRPr>
          </a:p>
          <a:p>
            <a:r>
              <a:rPr lang="pt-PT" sz="1000" dirty="0">
                <a:effectLst/>
                <a:latin typeface="Arial" panose="020B0604020202020204" pitchFamily="34" charset="0"/>
                <a:ea typeface="Calibri" panose="020F0502020204030204" pitchFamily="34" charset="0"/>
                <a:cs typeface="Arial" panose="020B0604020202020204" pitchFamily="34" charset="0"/>
              </a:rPr>
              <a:t>Este selo ajudará na obtenção de financiamento através de outras fontes. No entanto, de modo a obtê-lo, a empresa deverá fornecer o seu consentimento para a partilha de informação básica relativamente à sua candidatura com outras organizações de apoio e financiamento.</a:t>
            </a: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48239" y="926605"/>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Horizonte Europa</a:t>
            </a:r>
          </a:p>
        </p:txBody>
      </p:sp>
    </p:spTree>
    <p:extLst>
      <p:ext uri="{BB962C8B-B14F-4D97-AF65-F5344CB8AC3E}">
        <p14:creationId xmlns:p14="http://schemas.microsoft.com/office/powerpoint/2010/main" xmlns="" val="23261096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84461" y="926605"/>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latin typeface="Arial" panose="020B0604020202020204" pitchFamily="34" charset="0"/>
                <a:cs typeface="Arial" panose="020B0604020202020204" pitchFamily="34" charset="0"/>
              </a:rPr>
              <a:t>3. Programa EIC </a:t>
            </a:r>
            <a:r>
              <a:rPr lang="pt-PT" sz="3600" b="1" dirty="0" err="1">
                <a:solidFill>
                  <a:schemeClr val="tx1"/>
                </a:solidFill>
                <a:latin typeface="Arial" panose="020B0604020202020204" pitchFamily="34" charset="0"/>
                <a:cs typeface="Arial" panose="020B0604020202020204" pitchFamily="34" charset="0"/>
              </a:rPr>
              <a:t>Accelerator</a:t>
            </a:r>
            <a:endParaRPr lang="pt-PT" sz="3600" b="1" dirty="0">
              <a:solidFill>
                <a:schemeClr val="tx1"/>
              </a:solidFill>
              <a:latin typeface="Arial" panose="020B0604020202020204" pitchFamily="34" charset="0"/>
              <a:cs typeface="Arial" panose="020B0604020202020204" pitchFamily="34" charset="0"/>
            </a:endParaRP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48239" y="2271137"/>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O Horizonte Europa decorrerá de 2021 a 2027.</a:t>
            </a:r>
          </a:p>
          <a:p>
            <a:pPr marL="0" indent="0">
              <a:buNone/>
            </a:pPr>
            <a:r>
              <a:rPr lang="pt-PT" sz="1600" b="1" dirty="0">
                <a:latin typeface="Arial" panose="020B0604020202020204" pitchFamily="34" charset="0"/>
                <a:cs typeface="Arial" panose="020B0604020202020204" pitchFamily="34" charset="0"/>
              </a:rPr>
              <a:t>Estes programas fazem parte do seu terceiro pilar, Europa Inovadora. </a:t>
            </a:r>
          </a:p>
          <a:p>
            <a:pPr marL="0" indent="0">
              <a:buNone/>
            </a:pPr>
            <a:endParaRPr lang="pt-PT" sz="1600" b="1" dirty="0">
              <a:latin typeface="Arial" panose="020B0604020202020204" pitchFamily="34" charset="0"/>
              <a:cs typeface="Arial" panose="020B0604020202020204" pitchFamily="34" charset="0"/>
            </a:endParaRPr>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84461" y="2271137"/>
            <a:ext cx="8171234" cy="3877985"/>
          </a:xfrm>
          <a:prstGeom prst="rect">
            <a:avLst/>
          </a:prstGeom>
          <a:noFill/>
        </p:spPr>
        <p:txBody>
          <a:bodyPr wrap="square" rtlCol="0">
            <a:spAutoFit/>
          </a:bodyPr>
          <a:lstStyle/>
          <a:p>
            <a:pPr algn="just"/>
            <a:r>
              <a:rPr lang="pt-PT" sz="1600" b="1" u="sng" dirty="0">
                <a:effectLst/>
                <a:latin typeface="Arial" panose="020B0604020202020204" pitchFamily="34" charset="0"/>
                <a:ea typeface="Calibri" panose="020F0502020204030204" pitchFamily="34" charset="0"/>
                <a:cs typeface="Arial" panose="020B0604020202020204" pitchFamily="34" charset="0"/>
              </a:rPr>
              <a:t>SUBMISSÃO DE CANDIDATURAS:</a:t>
            </a:r>
          </a:p>
          <a:p>
            <a:endParaRPr lang="pt-PT" sz="1000" dirty="0">
              <a:effectLst/>
              <a:latin typeface="Arial" panose="020B0604020202020204" pitchFamily="34" charset="0"/>
              <a:ea typeface="Calibri" panose="020F0502020204030204" pitchFamily="34" charset="0"/>
              <a:cs typeface="Arial" panose="020B0604020202020204" pitchFamily="34" charset="0"/>
            </a:endParaRPr>
          </a:p>
          <a:p>
            <a:endParaRPr lang="pt-PT" sz="1000" dirty="0">
              <a:effectLst/>
              <a:latin typeface="Arial" panose="020B0604020202020204" pitchFamily="34" charset="0"/>
              <a:ea typeface="Calibri" panose="020F0502020204030204" pitchFamily="34" charset="0"/>
              <a:cs typeface="Arial" panose="020B0604020202020204" pitchFamily="34" charset="0"/>
            </a:endParaRPr>
          </a:p>
          <a:p>
            <a:r>
              <a:rPr lang="pt-PT" sz="1000" dirty="0">
                <a:effectLst/>
                <a:latin typeface="Arial" panose="020B0604020202020204" pitchFamily="34" charset="0"/>
                <a:ea typeface="Calibri" panose="020F0502020204030204" pitchFamily="34" charset="0"/>
                <a:cs typeface="Arial" panose="020B0604020202020204" pitchFamily="34" charset="0"/>
              </a:rPr>
              <a:t>Candidatura completa - caso preencha os requisitos básicos para participar no EIC </a:t>
            </a:r>
            <a:r>
              <a:rPr lang="pt-PT" sz="1000" dirty="0" err="1">
                <a:effectLst/>
                <a:latin typeface="Arial" panose="020B0604020202020204" pitchFamily="34" charset="0"/>
                <a:ea typeface="Calibri" panose="020F0502020204030204" pitchFamily="34" charset="0"/>
                <a:cs typeface="Arial" panose="020B0604020202020204" pitchFamily="34" charset="0"/>
              </a:rPr>
              <a:t>Accelerator</a:t>
            </a:r>
            <a:r>
              <a:rPr lang="pt-PT" sz="1000" dirty="0">
                <a:effectLst/>
                <a:latin typeface="Arial" panose="020B0604020202020204" pitchFamily="34" charset="0"/>
                <a:ea typeface="Calibri" panose="020F0502020204030204" pitchFamily="34" charset="0"/>
                <a:cs typeface="Arial" panose="020B0604020202020204" pitchFamily="34" charset="0"/>
              </a:rPr>
              <a:t> é convidado a preparar e submeter uma candidatura completa a uma das seguintes modalidades de financiamento:</a:t>
            </a:r>
          </a:p>
          <a:p>
            <a:endParaRPr lang="pt-PT" sz="1000" dirty="0">
              <a:effectLst/>
              <a:latin typeface="Arial" panose="020B0604020202020204" pitchFamily="34" charset="0"/>
              <a:ea typeface="Calibri" panose="020F0502020204030204" pitchFamily="34" charset="0"/>
              <a:cs typeface="Arial" panose="020B0604020202020204" pitchFamily="34" charset="0"/>
            </a:endParaRPr>
          </a:p>
          <a:p>
            <a:r>
              <a:rPr lang="pt-PT" sz="1000" b="1" dirty="0">
                <a:effectLst/>
                <a:latin typeface="Arial" panose="020B0604020202020204" pitchFamily="34" charset="0"/>
                <a:ea typeface="Calibri" panose="020F0502020204030204" pitchFamily="34" charset="0"/>
                <a:cs typeface="Arial" panose="020B0604020202020204" pitchFamily="34" charset="0"/>
              </a:rPr>
              <a:t>• EIC </a:t>
            </a:r>
            <a:r>
              <a:rPr lang="pt-PT" sz="1000" b="1" dirty="0" err="1">
                <a:effectLst/>
                <a:latin typeface="Arial" panose="020B0604020202020204" pitchFamily="34" charset="0"/>
                <a:ea typeface="Calibri" panose="020F0502020204030204" pitchFamily="34" charset="0"/>
                <a:cs typeface="Arial" panose="020B0604020202020204" pitchFamily="34" charset="0"/>
              </a:rPr>
              <a:t>Accelerator</a:t>
            </a:r>
            <a:r>
              <a:rPr lang="pt-PT" sz="1000" b="1" dirty="0">
                <a:effectLst/>
                <a:latin typeface="Arial" panose="020B0604020202020204" pitchFamily="34" charset="0"/>
                <a:ea typeface="Calibri" panose="020F0502020204030204" pitchFamily="34" charset="0"/>
                <a:cs typeface="Arial" panose="020B0604020202020204" pitchFamily="34" charset="0"/>
              </a:rPr>
              <a:t> Open </a:t>
            </a:r>
          </a:p>
          <a:p>
            <a:endParaRPr lang="pt-PT" sz="1000" dirty="0">
              <a:effectLst/>
              <a:latin typeface="Arial" panose="020B0604020202020204" pitchFamily="34" charset="0"/>
              <a:ea typeface="Calibri" panose="020F0502020204030204" pitchFamily="34" charset="0"/>
              <a:cs typeface="Arial" panose="020B0604020202020204" pitchFamily="34" charset="0"/>
            </a:endParaRPr>
          </a:p>
          <a:p>
            <a:r>
              <a:rPr lang="pt-PT" sz="1000" dirty="0">
                <a:effectLst/>
                <a:latin typeface="Arial" panose="020B0604020202020204" pitchFamily="34" charset="0"/>
                <a:ea typeface="Calibri" panose="020F0502020204030204" pitchFamily="34" charset="0"/>
                <a:cs typeface="Arial" panose="020B0604020202020204" pitchFamily="34" charset="0"/>
              </a:rPr>
              <a:t>•	Apoio a inovações disruptivas em qualquer área ou aplicação tecnológica.</a:t>
            </a:r>
          </a:p>
          <a:p>
            <a:endParaRPr lang="pt-PT" sz="1000" dirty="0">
              <a:effectLst/>
              <a:latin typeface="Arial" panose="020B0604020202020204" pitchFamily="34" charset="0"/>
              <a:ea typeface="Calibri" panose="020F0502020204030204" pitchFamily="34" charset="0"/>
              <a:cs typeface="Arial" panose="020B0604020202020204" pitchFamily="34" charset="0"/>
            </a:endParaRPr>
          </a:p>
          <a:p>
            <a:r>
              <a:rPr lang="pt-PT" sz="1000" b="1" dirty="0">
                <a:effectLst/>
                <a:latin typeface="Arial" panose="020B0604020202020204" pitchFamily="34" charset="0"/>
                <a:ea typeface="Calibri" panose="020F0502020204030204" pitchFamily="34" charset="0"/>
                <a:cs typeface="Arial" panose="020B0604020202020204" pitchFamily="34" charset="0"/>
              </a:rPr>
              <a:t>• EIC </a:t>
            </a:r>
            <a:r>
              <a:rPr lang="pt-PT" sz="1000" b="1" dirty="0" err="1">
                <a:effectLst/>
                <a:latin typeface="Arial" panose="020B0604020202020204" pitchFamily="34" charset="0"/>
                <a:ea typeface="Calibri" panose="020F0502020204030204" pitchFamily="34" charset="0"/>
                <a:cs typeface="Arial" panose="020B0604020202020204" pitchFamily="34" charset="0"/>
              </a:rPr>
              <a:t>Accelerator</a:t>
            </a:r>
            <a:r>
              <a:rPr lang="pt-PT" sz="1000" b="1" dirty="0">
                <a:effectLst/>
                <a:latin typeface="Arial" panose="020B0604020202020204" pitchFamily="34" charset="0"/>
                <a:ea typeface="Calibri" panose="020F0502020204030204" pitchFamily="34" charset="0"/>
                <a:cs typeface="Arial" panose="020B0604020202020204" pitchFamily="34" charset="0"/>
              </a:rPr>
              <a:t> </a:t>
            </a:r>
            <a:r>
              <a:rPr lang="pt-PT" sz="1000" b="1" dirty="0" err="1">
                <a:effectLst/>
                <a:latin typeface="Arial" panose="020B0604020202020204" pitchFamily="34" charset="0"/>
                <a:ea typeface="Calibri" panose="020F0502020204030204" pitchFamily="34" charset="0"/>
                <a:cs typeface="Arial" panose="020B0604020202020204" pitchFamily="34" charset="0"/>
              </a:rPr>
              <a:t>Challenge</a:t>
            </a:r>
            <a:r>
              <a:rPr lang="pt-PT" sz="1000" b="1" dirty="0">
                <a:effectLst/>
                <a:latin typeface="Arial" panose="020B0604020202020204" pitchFamily="34" charset="0"/>
                <a:ea typeface="Calibri" panose="020F0502020204030204" pitchFamily="34" charset="0"/>
                <a:cs typeface="Arial" panose="020B0604020202020204" pitchFamily="34" charset="0"/>
              </a:rPr>
              <a:t> </a:t>
            </a:r>
          </a:p>
          <a:p>
            <a:endParaRPr lang="pt-PT" sz="1000" dirty="0">
              <a:effectLst/>
              <a:latin typeface="Arial" panose="020B0604020202020204" pitchFamily="34" charset="0"/>
              <a:ea typeface="Calibri" panose="020F0502020204030204" pitchFamily="34" charset="0"/>
              <a:cs typeface="Arial" panose="020B0604020202020204" pitchFamily="34" charset="0"/>
            </a:endParaRPr>
          </a:p>
          <a:p>
            <a:r>
              <a:rPr lang="pt-PT" sz="1000" dirty="0">
                <a:effectLst/>
                <a:latin typeface="Arial" panose="020B0604020202020204" pitchFamily="34" charset="0"/>
                <a:ea typeface="Calibri" panose="020F0502020204030204" pitchFamily="34" charset="0"/>
                <a:cs typeface="Arial" panose="020B0604020202020204" pitchFamily="34" charset="0"/>
              </a:rPr>
              <a:t>•	Apoio a inovações disruptivas cujos principais impactos incidam em: Tecnologias Estratégicas nas áreas do Digital e da Saúde ou Inovações ligadas ao Pacto Ecológico para a recuperação económica.</a:t>
            </a:r>
          </a:p>
          <a:p>
            <a:endParaRPr lang="pt-PT" sz="1000" dirty="0">
              <a:effectLst/>
              <a:latin typeface="Arial" panose="020B0604020202020204" pitchFamily="34" charset="0"/>
              <a:ea typeface="Calibri" panose="020F0502020204030204" pitchFamily="34" charset="0"/>
              <a:cs typeface="Arial" panose="020B0604020202020204" pitchFamily="34" charset="0"/>
            </a:endParaRPr>
          </a:p>
          <a:p>
            <a:endParaRPr lang="pt-PT" sz="1000" dirty="0">
              <a:effectLst/>
              <a:latin typeface="Arial" panose="020B0604020202020204" pitchFamily="34" charset="0"/>
              <a:ea typeface="Calibri" panose="020F0502020204030204" pitchFamily="34" charset="0"/>
              <a:cs typeface="Arial" panose="020B0604020202020204" pitchFamily="34" charset="0"/>
            </a:endParaRPr>
          </a:p>
          <a:p>
            <a:r>
              <a:rPr lang="pt-PT" sz="1000" dirty="0">
                <a:effectLst/>
                <a:latin typeface="Arial" panose="020B0604020202020204" pitchFamily="34" charset="0"/>
                <a:ea typeface="Calibri" panose="020F0502020204030204" pitchFamily="34" charset="0"/>
                <a:cs typeface="Arial" panose="020B0604020202020204" pitchFamily="34" charset="0"/>
                <a:hlinkClick r:id="rId2"/>
              </a:rPr>
              <a:t>Datas-limite</a:t>
            </a:r>
            <a:r>
              <a:rPr lang="pt-PT" sz="1000" dirty="0">
                <a:effectLst/>
                <a:latin typeface="Arial" panose="020B0604020202020204" pitchFamily="34" charset="0"/>
                <a:ea typeface="Calibri" panose="020F0502020204030204" pitchFamily="34" charset="0"/>
                <a:cs typeface="Arial" panose="020B0604020202020204" pitchFamily="34" charset="0"/>
              </a:rPr>
              <a:t> para avaliação intercalar em 2022 (</a:t>
            </a:r>
            <a:r>
              <a:rPr lang="pt-PT" sz="1000" dirty="0" err="1">
                <a:effectLst/>
                <a:latin typeface="Arial" panose="020B0604020202020204" pitchFamily="34" charset="0"/>
                <a:ea typeface="Calibri" panose="020F0502020204030204" pitchFamily="34" charset="0"/>
                <a:cs typeface="Arial" panose="020B0604020202020204" pitchFamily="34" charset="0"/>
              </a:rPr>
              <a:t>Accelerator</a:t>
            </a:r>
            <a:r>
              <a:rPr lang="pt-PT" sz="1000" dirty="0">
                <a:effectLst/>
                <a:latin typeface="Arial" panose="020B0604020202020204" pitchFamily="34" charset="0"/>
                <a:ea typeface="Calibri" panose="020F0502020204030204" pitchFamily="34" charset="0"/>
                <a:cs typeface="Arial" panose="020B0604020202020204" pitchFamily="34" charset="0"/>
              </a:rPr>
              <a:t> Open e </a:t>
            </a:r>
            <a:r>
              <a:rPr lang="pt-PT" sz="1000" dirty="0" err="1">
                <a:effectLst/>
                <a:latin typeface="Arial" panose="020B0604020202020204" pitchFamily="34" charset="0"/>
                <a:ea typeface="Calibri" panose="020F0502020204030204" pitchFamily="34" charset="0"/>
                <a:cs typeface="Arial" panose="020B0604020202020204" pitchFamily="34" charset="0"/>
              </a:rPr>
              <a:t>Accelerator</a:t>
            </a:r>
            <a:r>
              <a:rPr lang="pt-PT" sz="1000" dirty="0">
                <a:effectLst/>
                <a:latin typeface="Arial" panose="020B0604020202020204" pitchFamily="34" charset="0"/>
                <a:ea typeface="Calibri" panose="020F0502020204030204" pitchFamily="34" charset="0"/>
                <a:cs typeface="Arial" panose="020B0604020202020204" pitchFamily="34" charset="0"/>
              </a:rPr>
              <a:t> </a:t>
            </a:r>
            <a:r>
              <a:rPr lang="pt-PT" sz="1000" dirty="0" err="1">
                <a:effectLst/>
                <a:latin typeface="Arial" panose="020B0604020202020204" pitchFamily="34" charset="0"/>
                <a:ea typeface="Calibri" panose="020F0502020204030204" pitchFamily="34" charset="0"/>
                <a:cs typeface="Arial" panose="020B0604020202020204" pitchFamily="34" charset="0"/>
              </a:rPr>
              <a:t>challenges</a:t>
            </a:r>
            <a:r>
              <a:rPr lang="pt-PT" sz="1000" dirty="0">
                <a:effectLst/>
                <a:latin typeface="Arial" panose="020B0604020202020204" pitchFamily="34" charset="0"/>
                <a:ea typeface="Calibri" panose="020F0502020204030204" pitchFamily="34" charset="0"/>
                <a:cs typeface="Arial" panose="020B0604020202020204" pitchFamily="34" charset="0"/>
              </a:rPr>
              <a:t>)  (não haverá uma data-limite em janeiro 2022 como previsto inicialmente)</a:t>
            </a:r>
          </a:p>
          <a:p>
            <a:endParaRPr lang="pt-PT" sz="1000" dirty="0">
              <a:effectLst/>
              <a:latin typeface="Arial" panose="020B0604020202020204" pitchFamily="34" charset="0"/>
              <a:ea typeface="Calibri" panose="020F0502020204030204" pitchFamily="34" charset="0"/>
              <a:cs typeface="Arial" panose="020B0604020202020204" pitchFamily="34" charset="0"/>
            </a:endParaRPr>
          </a:p>
          <a:p>
            <a:r>
              <a:rPr lang="pt-PT" sz="1000" dirty="0">
                <a:effectLst/>
                <a:latin typeface="Arial" panose="020B0604020202020204" pitchFamily="34" charset="0"/>
                <a:ea typeface="Calibri" panose="020F0502020204030204" pitchFamily="34" charset="0"/>
                <a:cs typeface="Arial" panose="020B0604020202020204" pitchFamily="34" charset="0"/>
              </a:rPr>
              <a:t>A candidatura completa será avaliada pelos peritos da Comissão Europeia à luz dos critérios do EIC </a:t>
            </a:r>
            <a:r>
              <a:rPr lang="pt-PT" sz="1000" dirty="0" err="1">
                <a:effectLst/>
                <a:latin typeface="Arial" panose="020B0604020202020204" pitchFamily="34" charset="0"/>
                <a:ea typeface="Calibri" panose="020F0502020204030204" pitchFamily="34" charset="0"/>
                <a:cs typeface="Arial" panose="020B0604020202020204" pitchFamily="34" charset="0"/>
              </a:rPr>
              <a:t>Accelerator</a:t>
            </a:r>
            <a:r>
              <a:rPr lang="pt-PT" sz="1000" dirty="0">
                <a:effectLst/>
                <a:latin typeface="Arial" panose="020B0604020202020204" pitchFamily="34" charset="0"/>
                <a:ea typeface="Calibri" panose="020F0502020204030204" pitchFamily="34" charset="0"/>
                <a:cs typeface="Arial" panose="020B0604020202020204" pitchFamily="34" charset="0"/>
              </a:rPr>
              <a:t>, para a atribuição de financiamento.</a:t>
            </a:r>
          </a:p>
          <a:p>
            <a:endParaRPr lang="pt-PT" sz="1000" dirty="0">
              <a:effectLst/>
              <a:latin typeface="Arial" panose="020B0604020202020204" pitchFamily="34" charset="0"/>
              <a:ea typeface="Calibri" panose="020F0502020204030204" pitchFamily="34" charset="0"/>
              <a:cs typeface="Arial" panose="020B0604020202020204" pitchFamily="34" charset="0"/>
            </a:endParaRPr>
          </a:p>
          <a:p>
            <a:r>
              <a:rPr lang="pt-PT" sz="1000" dirty="0">
                <a:effectLst/>
                <a:latin typeface="Arial" panose="020B0604020202020204" pitchFamily="34" charset="0"/>
                <a:ea typeface="Calibri" panose="020F0502020204030204" pitchFamily="34" charset="0"/>
                <a:cs typeface="Arial" panose="020B0604020202020204" pitchFamily="34" charset="0"/>
              </a:rPr>
              <a:t>Na etapa final do processo de seleção, se a candidatura preencher todos os critérios, seguir-se-ão as entrevistas presenciais com um júri do EIC.</a:t>
            </a: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48239" y="926605"/>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Horizonte Europa</a:t>
            </a:r>
          </a:p>
        </p:txBody>
      </p:sp>
    </p:spTree>
    <p:extLst>
      <p:ext uri="{BB962C8B-B14F-4D97-AF65-F5344CB8AC3E}">
        <p14:creationId xmlns:p14="http://schemas.microsoft.com/office/powerpoint/2010/main" xmlns="" val="24985636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84461" y="926605"/>
            <a:ext cx="8395102" cy="104086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3600" b="1" dirty="0">
                <a:solidFill>
                  <a:schemeClr val="tx1"/>
                </a:solidFill>
                <a:latin typeface="Arial" panose="020B0604020202020204" pitchFamily="34" charset="0"/>
                <a:cs typeface="Arial" panose="020B0604020202020204" pitchFamily="34" charset="0"/>
              </a:rPr>
              <a:t>4. Outros programas de interesse</a:t>
            </a: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48239" y="2271137"/>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O Horizonte Europa decorrerá de 2021 a 2027.</a:t>
            </a:r>
          </a:p>
          <a:p>
            <a:pPr marL="0" indent="0">
              <a:buNone/>
            </a:pPr>
            <a:r>
              <a:rPr lang="pt-PT" sz="1600" b="1" dirty="0">
                <a:latin typeface="Arial" panose="020B0604020202020204" pitchFamily="34" charset="0"/>
                <a:cs typeface="Arial" panose="020B0604020202020204" pitchFamily="34" charset="0"/>
              </a:rPr>
              <a:t>Estes programas fazem parte do seu terceiro pilar, Europa Inovadora. </a:t>
            </a:r>
          </a:p>
          <a:p>
            <a:pPr marL="0" indent="0">
              <a:buNone/>
            </a:pPr>
            <a:endParaRPr lang="pt-PT" sz="1600" b="1" dirty="0">
              <a:latin typeface="Arial" panose="020B0604020202020204" pitchFamily="34" charset="0"/>
              <a:cs typeface="Arial" panose="020B0604020202020204" pitchFamily="34" charset="0"/>
            </a:endParaRPr>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84461" y="2455803"/>
            <a:ext cx="8171234" cy="707886"/>
          </a:xfrm>
          <a:prstGeom prst="rect">
            <a:avLst/>
          </a:prstGeom>
          <a:noFill/>
        </p:spPr>
        <p:txBody>
          <a:bodyPr wrap="square" rtlCol="0">
            <a:spAutoFit/>
          </a:bodyPr>
          <a:lstStyle/>
          <a:p>
            <a:pPr marL="342900" lvl="0" indent="-342900" algn="just">
              <a:buFont typeface="Wingdings" panose="05000000000000000000" pitchFamily="2" charset="2"/>
              <a:buChar char=""/>
            </a:pPr>
            <a:r>
              <a:rPr lang="pt-PT" sz="1000" dirty="0">
                <a:effectLst/>
                <a:latin typeface="Arial" panose="020B0604020202020204" pitchFamily="34" charset="0"/>
                <a:ea typeface="Calibri" panose="020F0502020204030204" pitchFamily="34" charset="0"/>
                <a:cs typeface="Arial" panose="020B0604020202020204" pitchFamily="34" charset="0"/>
              </a:rPr>
              <a:t>Programas de melhoria da competitividade das Empresas através da </a:t>
            </a:r>
            <a:r>
              <a:rPr lang="pt-PT" sz="1000" u="sng" dirty="0" err="1">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2"/>
              </a:rPr>
              <a:t>Enterprise</a:t>
            </a:r>
            <a:r>
              <a:rPr lang="pt-PT" sz="10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2"/>
              </a:rPr>
              <a:t> Europe Network</a:t>
            </a:r>
            <a:r>
              <a:rPr lang="pt-PT" sz="1000" dirty="0">
                <a:effectLst/>
                <a:latin typeface="Arial" panose="020B0604020202020204" pitchFamily="34" charset="0"/>
                <a:ea typeface="Calibri" panose="020F0502020204030204" pitchFamily="34" charset="0"/>
                <a:cs typeface="Arial" panose="020B0604020202020204" pitchFamily="34" charset="0"/>
              </a:rPr>
              <a:t> e da iniciativa </a:t>
            </a:r>
            <a:r>
              <a:rPr lang="pt-PT" sz="10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Erasmus for </a:t>
            </a:r>
            <a:r>
              <a:rPr lang="pt-PT" sz="1000" u="sng" dirty="0" err="1">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Young</a:t>
            </a:r>
            <a:r>
              <a:rPr lang="pt-PT" sz="10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 </a:t>
            </a:r>
            <a:r>
              <a:rPr lang="pt-PT" sz="1000" u="sng" dirty="0" err="1">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Entrepreneurs</a:t>
            </a:r>
            <a:r>
              <a:rPr lang="pt-PT" sz="1000" dirty="0">
                <a:effectLst/>
                <a:latin typeface="Arial" panose="020B0604020202020204" pitchFamily="34" charset="0"/>
                <a:ea typeface="Calibri" panose="020F0502020204030204" pitchFamily="34" charset="0"/>
                <a:cs typeface="Arial" panose="020B0604020202020204" pitchFamily="34" charset="0"/>
              </a:rPr>
              <a:t>.</a:t>
            </a:r>
          </a:p>
          <a:p>
            <a:pPr lvl="0" algn="just"/>
            <a:endParaRPr lang="pt-PT" sz="10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Wingdings" panose="05000000000000000000" pitchFamily="2" charset="2"/>
              <a:buChar char=""/>
            </a:pPr>
            <a:r>
              <a:rPr lang="pt-PT" sz="1000" u="sng" dirty="0" err="1">
                <a:solidFill>
                  <a:srgbClr val="000000"/>
                </a:solidFill>
                <a:effectLst/>
                <a:latin typeface="Arial" panose="020B0604020202020204" pitchFamily="34" charset="0"/>
                <a:ea typeface="Calibri" panose="020F0502020204030204" pitchFamily="34" charset="0"/>
                <a:cs typeface="Arial" panose="020B0604020202020204" pitchFamily="34" charset="0"/>
                <a:hlinkClick r:id="rId4"/>
              </a:rPr>
              <a:t>FundoInvestEU</a:t>
            </a:r>
            <a:endParaRPr lang="pt-PT" sz="10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48239" y="926605"/>
            <a:ext cx="2305302"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Horizonte Europa</a:t>
            </a:r>
          </a:p>
        </p:txBody>
      </p:sp>
    </p:spTree>
    <p:extLst>
      <p:ext uri="{BB962C8B-B14F-4D97-AF65-F5344CB8AC3E}">
        <p14:creationId xmlns:p14="http://schemas.microsoft.com/office/powerpoint/2010/main" xmlns="" val="33688424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E63A7AA1-64E8-324A-8939-8869AC30A2EB}"/>
              </a:ext>
            </a:extLst>
          </p:cNvPr>
          <p:cNvSpPr/>
          <p:nvPr/>
        </p:nvSpPr>
        <p:spPr>
          <a:xfrm>
            <a:off x="-8878" y="-35510"/>
            <a:ext cx="12200878" cy="6893510"/>
          </a:xfrm>
          <a:prstGeom prst="rect">
            <a:avLst/>
          </a:prstGeom>
          <a:gradFill>
            <a:gsLst>
              <a:gs pos="0">
                <a:srgbClr val="FBC508"/>
              </a:gs>
              <a:gs pos="50000">
                <a:srgbClr val="2DA763"/>
              </a:gs>
              <a:gs pos="100000">
                <a:srgbClr val="2274BA"/>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pic>
        <p:nvPicPr>
          <p:cNvPr id="3" name="Imagem 2" descr="Uma imagem com texto, Tipo de letra, logótipo, Gráficos&#10;&#10;Descrição gerada automaticamente">
            <a:extLst>
              <a:ext uri="{FF2B5EF4-FFF2-40B4-BE49-F238E27FC236}">
                <a16:creationId xmlns:a16="http://schemas.microsoft.com/office/drawing/2014/main" xmlns="" id="{60DB887F-58B0-AAEC-FC6F-F460ED4757E3}"/>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090738" y="1829009"/>
            <a:ext cx="6010523" cy="3199981"/>
          </a:xfrm>
          <a:prstGeom prst="rect">
            <a:avLst/>
          </a:prstGeom>
        </p:spPr>
      </p:pic>
    </p:spTree>
    <p:extLst>
      <p:ext uri="{BB962C8B-B14F-4D97-AF65-F5344CB8AC3E}">
        <p14:creationId xmlns:p14="http://schemas.microsoft.com/office/powerpoint/2010/main" xmlns="" val="1310900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171234"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3600" b="1" dirty="0">
                <a:latin typeface="Arial" panose="020B0604020202020204" pitchFamily="34" charset="0"/>
                <a:cs typeface="Arial" panose="020B0604020202020204" pitchFamily="34" charset="0"/>
              </a:rPr>
              <a:t>1. Programa Transformar Turismo</a:t>
            </a: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39003" y="2219842"/>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Linha Territórios Inteligentes </a:t>
            </a:r>
            <a:r>
              <a:rPr lang="pt-PT" sz="1600" dirty="0">
                <a:latin typeface="Arial" panose="020B0604020202020204" pitchFamily="34" charset="0"/>
                <a:cs typeface="Arial" panose="020B0604020202020204" pitchFamily="34" charset="0"/>
              </a:rPr>
              <a:t>–  Candidaturas encerradas. </a:t>
            </a:r>
          </a:p>
          <a:p>
            <a:pPr marL="0" indent="0">
              <a:buNone/>
            </a:pPr>
            <a:r>
              <a:rPr lang="pt-PT" sz="1600" b="1" dirty="0">
                <a:latin typeface="Arial" panose="020B0604020202020204" pitchFamily="34" charset="0"/>
                <a:cs typeface="Arial" panose="020B0604020202020204" pitchFamily="34" charset="0"/>
              </a:rPr>
              <a:t>Linha Regenerar Territórios </a:t>
            </a:r>
            <a:r>
              <a:rPr lang="pt-PT" sz="1600" dirty="0">
                <a:latin typeface="Arial" panose="020B0604020202020204" pitchFamily="34" charset="0"/>
                <a:cs typeface="Arial" panose="020B0604020202020204" pitchFamily="34" charset="0"/>
              </a:rPr>
              <a:t>– Aberta até 31 de Dezembro de 2023.</a:t>
            </a:r>
          </a:p>
          <a:p>
            <a:pPr marL="0" indent="0">
              <a:buNone/>
            </a:pPr>
            <a:r>
              <a:rPr lang="pt-PT" sz="1600" dirty="0">
                <a:latin typeface="Arial" panose="020B0604020202020204" pitchFamily="34" charset="0"/>
                <a:cs typeface="Arial" panose="020B0604020202020204" pitchFamily="34" charset="0"/>
              </a:rPr>
              <a:t>Para mais informações, clique </a:t>
            </a:r>
            <a:r>
              <a:rPr lang="pt-PT" sz="1600" dirty="0">
                <a:latin typeface="Arial" panose="020B0604020202020204" pitchFamily="34" charset="0"/>
                <a:cs typeface="Arial" panose="020B0604020202020204" pitchFamily="34" charset="0"/>
                <a:hlinkClick r:id="rId2"/>
              </a:rPr>
              <a:t>aqui</a:t>
            </a:r>
            <a:r>
              <a:rPr lang="pt-PT" sz="1600" dirty="0">
                <a:latin typeface="Arial" panose="020B0604020202020204" pitchFamily="34" charset="0"/>
                <a:cs typeface="Arial" panose="020B0604020202020204" pitchFamily="34" charset="0"/>
              </a:rPr>
              <a:t> e </a:t>
            </a:r>
            <a:r>
              <a:rPr lang="pt-PT" sz="1600" dirty="0">
                <a:latin typeface="Arial" panose="020B0604020202020204" pitchFamily="34" charset="0"/>
                <a:cs typeface="Arial" panose="020B0604020202020204" pitchFamily="34" charset="0"/>
                <a:hlinkClick r:id="rId3"/>
              </a:rPr>
              <a:t>aqui</a:t>
            </a:r>
            <a:r>
              <a:rPr lang="pt-PT" sz="1600" dirty="0">
                <a:latin typeface="Arial" panose="020B0604020202020204" pitchFamily="34" charset="0"/>
                <a:cs typeface="Arial" panose="020B0604020202020204" pitchFamily="34" charset="0"/>
              </a:rPr>
              <a:t>. </a:t>
            </a:r>
          </a:p>
          <a:p>
            <a:endParaRPr lang="pt-PT" dirty="0"/>
          </a:p>
          <a:p>
            <a:endParaRPr lang="pt-PT" dirty="0"/>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75225" y="2219843"/>
            <a:ext cx="8171234" cy="3908762"/>
          </a:xfrm>
          <a:prstGeom prst="rect">
            <a:avLst/>
          </a:prstGeom>
          <a:noFill/>
        </p:spPr>
        <p:txBody>
          <a:bodyPr wrap="square" rtlCol="0">
            <a:spAutoFit/>
          </a:bodyPr>
          <a:lstStyle/>
          <a:p>
            <a:pPr algn="just"/>
            <a:r>
              <a:rPr lang="pt-PT" sz="1600" b="1" dirty="0">
                <a:latin typeface="Arial" panose="020B0604020202020204" pitchFamily="34" charset="0"/>
                <a:cs typeface="Arial" panose="020B0604020202020204" pitchFamily="34" charset="0"/>
              </a:rPr>
              <a:t>Este Programa divide-se em duas linhas:</a:t>
            </a:r>
          </a:p>
          <a:p>
            <a:pPr algn="just"/>
            <a:endParaRPr lang="pt-PT" sz="10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pt-PT" sz="1000" b="1" dirty="0">
                <a:latin typeface="Arial" panose="020B0604020202020204" pitchFamily="34" charset="0"/>
                <a:cs typeface="Arial" panose="020B0604020202020204" pitchFamily="34" charset="0"/>
              </a:rPr>
              <a:t> </a:t>
            </a:r>
            <a:r>
              <a:rPr lang="pt-PT" sz="1000" dirty="0">
                <a:latin typeface="Arial" panose="020B0604020202020204" pitchFamily="34" charset="0"/>
                <a:cs typeface="Arial" panose="020B0604020202020204" pitchFamily="34" charset="0"/>
              </a:rPr>
              <a:t>Territórios Inteligentes  - Prazo para candidaturas terminou a 31 de Dezembro de 2022. </a:t>
            </a: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 Regenerar Territórios</a:t>
            </a:r>
          </a:p>
          <a:p>
            <a:pPr algn="just"/>
            <a:endParaRPr lang="pt-PT" sz="1600" b="1" dirty="0">
              <a:latin typeface="Arial" panose="020B0604020202020204" pitchFamily="34" charset="0"/>
              <a:cs typeface="Arial" panose="020B0604020202020204" pitchFamily="34" charset="0"/>
            </a:endParaRPr>
          </a:p>
          <a:p>
            <a:pPr algn="just"/>
            <a:r>
              <a:rPr lang="pt-PT" sz="1600" b="1" u="sng" dirty="0">
                <a:latin typeface="Arial" panose="020B0604020202020204" pitchFamily="34" charset="0"/>
                <a:cs typeface="Arial" panose="020B0604020202020204" pitchFamily="34" charset="0"/>
              </a:rPr>
              <a:t>DESTINATÁRIOS:</a:t>
            </a:r>
          </a:p>
          <a:p>
            <a:pPr algn="just"/>
            <a:endParaRPr lang="pt-PT" sz="1000" b="1"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pt-PT" sz="1000" dirty="0">
                <a:latin typeface="Arial" panose="020B0604020202020204" pitchFamily="34" charset="0"/>
                <a:cs typeface="Arial" panose="020B0604020202020204" pitchFamily="34" charset="0"/>
              </a:rPr>
              <a:t>Entidades públicas e privadas do setor, preferencialmente agrupadas em projetos conjuntos, de rede ou em Estratégias de Eficiência Coletiva, que visem a valorização e inovação turística dos territórios através de projetos que estimulem atividades ou serviços de maior valor acrescentado ligados aos produtos turísticos de relevo : </a:t>
            </a:r>
            <a:r>
              <a:rPr lang="pt-PT" sz="1000" u="sng" dirty="0">
                <a:latin typeface="Arial" panose="020B0604020202020204" pitchFamily="34" charset="0"/>
                <a:cs typeface="Arial" panose="020B0604020202020204" pitchFamily="34" charset="0"/>
              </a:rPr>
              <a:t>turismo cultural e patrimonial, turismo natureza, turismo industrial, turismo literário, enoturismo e turismo gastronómico.</a:t>
            </a:r>
          </a:p>
          <a:p>
            <a:pPr marL="285750" indent="-285750" algn="just">
              <a:buFont typeface="Arial" panose="020B0604020202020204" pitchFamily="34" charset="0"/>
              <a:buChar char="•"/>
            </a:pPr>
            <a:r>
              <a:rPr lang="pt-PT" sz="1000" b="0" i="0" u="none" strike="noStrike" baseline="0" dirty="0">
                <a:latin typeface="Arial" panose="020B0604020202020204" pitchFamily="34" charset="0"/>
                <a:cs typeface="Arial" panose="020B0604020202020204" pitchFamily="34" charset="0"/>
              </a:rPr>
              <a:t>Entidades públicas</a:t>
            </a:r>
          </a:p>
          <a:p>
            <a:pPr marL="285750" indent="-285750" algn="just">
              <a:buFont typeface="Arial" panose="020B0604020202020204" pitchFamily="34" charset="0"/>
              <a:buChar char="•"/>
            </a:pPr>
            <a:r>
              <a:rPr lang="pt-PT" sz="1000" b="0" i="0" u="none" strike="noStrike" baseline="0" dirty="0">
                <a:latin typeface="Arial" panose="020B0604020202020204" pitchFamily="34" charset="0"/>
                <a:cs typeface="Arial" panose="020B0604020202020204" pitchFamily="34" charset="0"/>
              </a:rPr>
              <a:t>Micro, pequenas e médias empresas com certificação eletrónica PME</a:t>
            </a:r>
          </a:p>
          <a:p>
            <a:pPr marL="285750" indent="-285750" algn="just">
              <a:buFont typeface="Arial" panose="020B0604020202020204" pitchFamily="34" charset="0"/>
              <a:buChar char="•"/>
            </a:pPr>
            <a:r>
              <a:rPr lang="pt-PT" sz="1000" b="0" i="0" u="none" strike="noStrike" baseline="0" dirty="0">
                <a:latin typeface="Arial" panose="020B0604020202020204" pitchFamily="34" charset="0"/>
                <a:cs typeface="Arial" panose="020B0604020202020204" pitchFamily="34" charset="0"/>
              </a:rPr>
              <a:t>Outras entidades, nomeadamente de natureza associativa</a:t>
            </a:r>
            <a:endParaRPr lang="pt-PT" sz="1000" u="sng" dirty="0">
              <a:latin typeface="Arial" panose="020B0604020202020204" pitchFamily="34" charset="0"/>
              <a:cs typeface="Arial" panose="020B0604020202020204" pitchFamily="34" charset="0"/>
            </a:endParaRPr>
          </a:p>
          <a:p>
            <a:pPr algn="just"/>
            <a:endParaRPr lang="pt-PT" sz="1000" u="sng" dirty="0">
              <a:latin typeface="Arial" panose="020B0604020202020204" pitchFamily="34" charset="0"/>
              <a:cs typeface="Arial" panose="020B0604020202020204" pitchFamily="34" charset="0"/>
            </a:endParaRPr>
          </a:p>
          <a:p>
            <a:pPr algn="just"/>
            <a:r>
              <a:rPr lang="pt-PT" sz="1600" b="1" u="sng" dirty="0">
                <a:latin typeface="Arial" panose="020B0604020202020204" pitchFamily="34" charset="0"/>
                <a:cs typeface="Arial" panose="020B0604020202020204" pitchFamily="34" charset="0"/>
              </a:rPr>
              <a:t>CRITÉRIOS DE ELEGIBILIDADE</a:t>
            </a:r>
            <a:r>
              <a:rPr lang="pt-PT" sz="1600" u="sng" dirty="0">
                <a:latin typeface="Arial" panose="020B0604020202020204" pitchFamily="34" charset="0"/>
                <a:cs typeface="Arial" panose="020B0604020202020204" pitchFamily="34" charset="0"/>
              </a:rPr>
              <a:t>: </a:t>
            </a:r>
          </a:p>
          <a:p>
            <a:pPr marL="285750" indent="-285750" algn="just">
              <a:buFont typeface="Arial" panose="020B0604020202020204" pitchFamily="34" charset="0"/>
              <a:buChar char="•"/>
            </a:pPr>
            <a:endParaRPr lang="pt-PT" sz="1000" u="sng"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pt-PT" sz="1000" b="0" i="0" u="none" strike="noStrike" baseline="0" dirty="0">
                <a:latin typeface="Arial" panose="020B0604020202020204" pitchFamily="34" charset="0"/>
                <a:cs typeface="Arial" panose="020B0604020202020204" pitchFamily="34" charset="0"/>
              </a:rPr>
              <a:t>Terem os respetivos estabelecimentos devidamente licenciados e registados no RNT</a:t>
            </a:r>
          </a:p>
          <a:p>
            <a:pPr marL="285750" indent="-285750" algn="just">
              <a:buFont typeface="Arial" panose="020B0604020202020204" pitchFamily="34" charset="0"/>
              <a:buChar char="•"/>
            </a:pPr>
            <a:r>
              <a:rPr lang="pt-PT" sz="1000" b="0" i="0" u="none" strike="noStrike" baseline="0" dirty="0">
                <a:latin typeface="Arial" panose="020B0604020202020204" pitchFamily="34" charset="0"/>
                <a:cs typeface="Arial" panose="020B0604020202020204" pitchFamily="34" charset="0"/>
              </a:rPr>
              <a:t>As Empresas deverão ter situação liquida positiva a 31/dez/2019 ou à data de candidatura</a:t>
            </a:r>
            <a:endParaRPr lang="pt-PT" sz="1000" u="sng" dirty="0">
              <a:latin typeface="Arial" panose="020B0604020202020204" pitchFamily="34" charset="0"/>
              <a:cs typeface="Arial" panose="020B0604020202020204" pitchFamily="34" charset="0"/>
            </a:endParaRPr>
          </a:p>
          <a:p>
            <a:endParaRPr lang="pt-PT" sz="1600" u="sng" dirty="0">
              <a:latin typeface="Calibri" panose="020F0502020204030204" pitchFamily="34" charset="0"/>
              <a:cs typeface="Calibri" panose="020F0502020204030204" pitchFamily="34" charset="0"/>
            </a:endParaRPr>
          </a:p>
          <a:p>
            <a:endParaRPr lang="pt-PT" dirty="0"/>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259114"/>
            <a:ext cx="8171234"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Turismo</a:t>
            </a:r>
          </a:p>
        </p:txBody>
      </p:sp>
    </p:spTree>
    <p:extLst>
      <p:ext uri="{BB962C8B-B14F-4D97-AF65-F5344CB8AC3E}">
        <p14:creationId xmlns:p14="http://schemas.microsoft.com/office/powerpoint/2010/main" xmlns="" val="1185797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171234"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3600" b="1" dirty="0">
                <a:latin typeface="Arial" panose="020B0604020202020204" pitchFamily="34" charset="0"/>
                <a:cs typeface="Arial" panose="020B0604020202020204" pitchFamily="34" charset="0"/>
              </a:rPr>
              <a:t>2. Linha Regenerar Territórios</a:t>
            </a: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39003" y="2219842"/>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Linha Regenerar Territórios </a:t>
            </a:r>
            <a:r>
              <a:rPr lang="pt-PT" sz="1600" dirty="0">
                <a:latin typeface="Arial" panose="020B0604020202020204" pitchFamily="34" charset="0"/>
                <a:cs typeface="Arial" panose="020B0604020202020204" pitchFamily="34" charset="0"/>
              </a:rPr>
              <a:t>– Aberta até 31 de Dezembro de 2023.</a:t>
            </a:r>
          </a:p>
          <a:p>
            <a:pPr marL="0" indent="0">
              <a:buNone/>
            </a:pPr>
            <a:r>
              <a:rPr lang="pt-PT" sz="1600" b="1" dirty="0">
                <a:latin typeface="Arial" panose="020B0604020202020204" pitchFamily="34" charset="0"/>
                <a:cs typeface="Arial" panose="020B0604020202020204" pitchFamily="34" charset="0"/>
              </a:rPr>
              <a:t>Dotação: </a:t>
            </a:r>
            <a:r>
              <a:rPr lang="pt-PT" sz="1600" dirty="0">
                <a:latin typeface="Arial" panose="020B0604020202020204" pitchFamily="34" charset="0"/>
                <a:cs typeface="Arial" panose="020B0604020202020204" pitchFamily="34" charset="0"/>
              </a:rPr>
              <a:t>16 milhões de euros</a:t>
            </a:r>
          </a:p>
          <a:p>
            <a:pPr marL="0" indent="0">
              <a:buNone/>
            </a:pPr>
            <a:endParaRPr lang="pt-PT" dirty="0"/>
          </a:p>
          <a:p>
            <a:endParaRPr lang="pt-PT" dirty="0"/>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75225" y="2158288"/>
            <a:ext cx="8171234" cy="2646878"/>
          </a:xfrm>
          <a:prstGeom prst="rect">
            <a:avLst/>
          </a:prstGeom>
          <a:noFill/>
        </p:spPr>
        <p:txBody>
          <a:bodyPr wrap="square" rtlCol="0">
            <a:spAutoFit/>
          </a:bodyPr>
          <a:lstStyle/>
          <a:p>
            <a:pPr algn="just"/>
            <a:r>
              <a:rPr lang="pt-PT" sz="1000" b="1" dirty="0">
                <a:latin typeface="Arial" panose="020B0604020202020204" pitchFamily="34" charset="0"/>
                <a:cs typeface="Arial" panose="020B0604020202020204" pitchFamily="34" charset="0"/>
              </a:rPr>
              <a:t>As candidaturas deverão </a:t>
            </a:r>
            <a:r>
              <a:rPr lang="pt-PT" sz="1000" dirty="0">
                <a:latin typeface="Arial" panose="020B0604020202020204" pitchFamily="34" charset="0"/>
                <a:cs typeface="Arial" panose="020B0604020202020204" pitchFamily="34" charset="0"/>
              </a:rPr>
              <a:t>demonstrar contributo relevante para dimensão económica, social e ambiental apresentando uma estratégia de sustentabilidade que enquadre o indicador a propor para cada uma das áreas (ponto de partida e meta): </a:t>
            </a:r>
            <a:r>
              <a:rPr lang="pt-PT" sz="1000" b="1" u="sng" dirty="0">
                <a:latin typeface="Arial" panose="020B0604020202020204" pitchFamily="34" charset="0"/>
                <a:cs typeface="Arial" panose="020B0604020202020204" pitchFamily="34" charset="0"/>
              </a:rPr>
              <a:t>Criação de valor; Redução da sazonalidade; Coesão do território; Impacto nas comunidades locais; Ambiente e recursos.</a:t>
            </a:r>
            <a:r>
              <a:rPr lang="pt-PT" sz="1000" dirty="0">
                <a:latin typeface="Arial" panose="020B0604020202020204" pitchFamily="34" charset="0"/>
                <a:cs typeface="Arial" panose="020B0604020202020204" pitchFamily="34" charset="0"/>
              </a:rPr>
              <a:t> (O não cumprimento de 2 dos indicadores estabelecidos no final do 2º ano completo após a conclusão do projeto implica a conversão do apoio não reembolsável em reembolsável).</a:t>
            </a:r>
          </a:p>
          <a:p>
            <a:pPr algn="just"/>
            <a:endParaRPr lang="pt-PT" sz="1000" dirty="0">
              <a:latin typeface="Arial" panose="020B0604020202020204" pitchFamily="34" charset="0"/>
              <a:cs typeface="Arial" panose="020B0604020202020204" pitchFamily="34" charset="0"/>
            </a:endParaRPr>
          </a:p>
          <a:p>
            <a:pPr algn="just"/>
            <a:endParaRPr lang="pt-PT" sz="1000" dirty="0">
              <a:latin typeface="Arial" panose="020B0604020202020204" pitchFamily="34" charset="0"/>
              <a:cs typeface="Arial" panose="020B0604020202020204" pitchFamily="34" charset="0"/>
            </a:endParaRPr>
          </a:p>
          <a:p>
            <a:pPr algn="just"/>
            <a:r>
              <a:rPr lang="pt-PT" b="1" dirty="0">
                <a:latin typeface="Arial" panose="020B0604020202020204" pitchFamily="34" charset="0"/>
                <a:cs typeface="Arial" panose="020B0604020202020204" pitchFamily="34" charset="0"/>
              </a:rPr>
              <a:t>PROJETOS ENQUADRÁVEIS:</a:t>
            </a:r>
          </a:p>
          <a:p>
            <a:pPr algn="just"/>
            <a:endParaRPr lang="pt-PT" sz="10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Projetos que reforcem a atratividade turística das regiões e lhes acrescente valor, assentes em rede, nas seguintes áreas: Recuperação/reativação de recursos turísticos existentes, desenvolvimento de produtos inovadores e resposta às necessidades de uma procura de maior valor acrescentado.</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Foco nos produtos de âmbito: Cultural e patrimonial; industrial; literário; religioso; de saúde e bem estar; militar e de natureza.</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Ciclovias ou ecovias.</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Caminhos de Fé.</a:t>
            </a:r>
          </a:p>
          <a:p>
            <a:endParaRPr lang="pt-PT" dirty="0"/>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259114"/>
            <a:ext cx="8171234"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Turismo</a:t>
            </a:r>
          </a:p>
        </p:txBody>
      </p:sp>
    </p:spTree>
    <p:extLst>
      <p:ext uri="{BB962C8B-B14F-4D97-AF65-F5344CB8AC3E}">
        <p14:creationId xmlns:p14="http://schemas.microsoft.com/office/powerpoint/2010/main" xmlns="" val="30727105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171234"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3600" b="1" dirty="0">
                <a:latin typeface="Arial" panose="020B0604020202020204" pitchFamily="34" charset="0"/>
                <a:cs typeface="Arial" panose="020B0604020202020204" pitchFamily="34" charset="0"/>
              </a:rPr>
              <a:t>2. Linha Regenerar Territórios</a:t>
            </a: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39003" y="2219842"/>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Linha Regenerar Territórios </a:t>
            </a:r>
            <a:r>
              <a:rPr lang="pt-PT" sz="1600" dirty="0">
                <a:latin typeface="Arial" panose="020B0604020202020204" pitchFamily="34" charset="0"/>
                <a:cs typeface="Arial" panose="020B0604020202020204" pitchFamily="34" charset="0"/>
              </a:rPr>
              <a:t>– Aberta até 31 de Dezembro de 2023.</a:t>
            </a:r>
          </a:p>
          <a:p>
            <a:pPr marL="0" indent="0">
              <a:buNone/>
            </a:pPr>
            <a:r>
              <a:rPr lang="pt-PT" sz="1600" b="1" dirty="0">
                <a:latin typeface="Arial" panose="020B0604020202020204" pitchFamily="34" charset="0"/>
                <a:cs typeface="Arial" panose="020B0604020202020204" pitchFamily="34" charset="0"/>
              </a:rPr>
              <a:t>Dotação: </a:t>
            </a:r>
            <a:r>
              <a:rPr lang="pt-PT" sz="1600" dirty="0">
                <a:latin typeface="Arial" panose="020B0604020202020204" pitchFamily="34" charset="0"/>
                <a:cs typeface="Arial" panose="020B0604020202020204" pitchFamily="34" charset="0"/>
              </a:rPr>
              <a:t>16 milhões de euros</a:t>
            </a:r>
          </a:p>
          <a:p>
            <a:pPr marL="0" indent="0">
              <a:buNone/>
            </a:pPr>
            <a:endParaRPr lang="pt-PT" dirty="0"/>
          </a:p>
          <a:p>
            <a:endParaRPr lang="pt-PT" dirty="0"/>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75225" y="2219842"/>
            <a:ext cx="8171234" cy="3477875"/>
          </a:xfrm>
          <a:prstGeom prst="rect">
            <a:avLst/>
          </a:prstGeom>
          <a:noFill/>
        </p:spPr>
        <p:txBody>
          <a:bodyPr wrap="square" rtlCol="0">
            <a:spAutoFit/>
          </a:bodyPr>
          <a:lstStyle/>
          <a:p>
            <a:pPr algn="just"/>
            <a:r>
              <a:rPr lang="pt-PT" sz="1600" b="1" dirty="0">
                <a:latin typeface="Arial" panose="020B0604020202020204" pitchFamily="34" charset="0"/>
                <a:cs typeface="Arial" panose="020B0604020202020204" pitchFamily="34" charset="0"/>
              </a:rPr>
              <a:t>DESPESAS ELEGÍVEIS:</a:t>
            </a:r>
          </a:p>
          <a:p>
            <a:pPr algn="just"/>
            <a:endParaRPr lang="pt-PT" sz="1000" b="1"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Estudo e projetos até 10% da despesa elegível;</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Obras de construção e adaptação;</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Aquisição de bens e de equipamento, sistemas de informação (software e hardware);</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Implementação de plataformas para aumentar a conexão colaborativa;</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Despesas com a acessibilidade física e comunicacional para todos;</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Ações de marketing para fomentar a venda da oferta;</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Despesas com a certificação da área da sustentabilidade – ISSO 14001, Green </a:t>
            </a:r>
            <a:r>
              <a:rPr lang="pt-PT" sz="1000" dirty="0" err="1">
                <a:latin typeface="Arial" panose="020B0604020202020204" pitchFamily="34" charset="0"/>
                <a:cs typeface="Arial" panose="020B0604020202020204" pitchFamily="34" charset="0"/>
              </a:rPr>
              <a:t>Key</a:t>
            </a:r>
            <a:r>
              <a:rPr lang="pt-PT" sz="1000" dirty="0">
                <a:latin typeface="Arial" panose="020B0604020202020204" pitchFamily="34" charset="0"/>
                <a:cs typeface="Arial" panose="020B0604020202020204" pitchFamily="34" charset="0"/>
              </a:rPr>
              <a:t>, </a:t>
            </a:r>
            <a:r>
              <a:rPr lang="pt-PT" sz="1000" dirty="0" err="1">
                <a:latin typeface="Arial" panose="020B0604020202020204" pitchFamily="34" charset="0"/>
                <a:cs typeface="Arial" panose="020B0604020202020204" pitchFamily="34" charset="0"/>
              </a:rPr>
              <a:t>etc</a:t>
            </a:r>
            <a:r>
              <a:rPr lang="pt-PT" sz="1000" dirty="0">
                <a:latin typeface="Arial" panose="020B0604020202020204" pitchFamily="34" charset="0"/>
                <a:cs typeface="Arial" panose="020B0604020202020204" pitchFamily="34" charset="0"/>
              </a:rPr>
              <a:t>;</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Serviços de consultoria para a definição da estratégia de sustentabilidade;</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TOC ou ROC.</a:t>
            </a:r>
          </a:p>
          <a:p>
            <a:pPr algn="just"/>
            <a:endParaRPr lang="pt-PT" sz="1000" b="1" dirty="0">
              <a:latin typeface="Arial" panose="020B0604020202020204" pitchFamily="34" charset="0"/>
              <a:cs typeface="Arial" panose="020B0604020202020204" pitchFamily="34" charset="0"/>
            </a:endParaRPr>
          </a:p>
          <a:p>
            <a:pPr algn="just"/>
            <a:endParaRPr lang="pt-PT" sz="1000" b="1" dirty="0">
              <a:latin typeface="Arial" panose="020B0604020202020204" pitchFamily="34" charset="0"/>
              <a:cs typeface="Arial" panose="020B0604020202020204" pitchFamily="34" charset="0"/>
            </a:endParaRPr>
          </a:p>
          <a:p>
            <a:pPr algn="just"/>
            <a:r>
              <a:rPr lang="pt-PT" sz="1600" b="1" dirty="0">
                <a:latin typeface="Arial" panose="020B0604020202020204" pitchFamily="34" charset="0"/>
                <a:cs typeface="Arial" panose="020B0604020202020204" pitchFamily="34" charset="0"/>
              </a:rPr>
              <a:t>CRITÉRIOS DE SELEÇÃO:</a:t>
            </a:r>
          </a:p>
          <a:p>
            <a:pPr algn="just"/>
            <a:endParaRPr lang="pt-PT" sz="1000" b="1"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Abrangência (territórios e promotores envolvidos na rede);</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Eficiência (capacidade em gerar externalidades positivas);</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Inovação (soluções propostas e adequação aos desafios);</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Relevância turística (objetivos ET27 e PRT).</a:t>
            </a:r>
          </a:p>
          <a:p>
            <a:endParaRPr lang="pt-PT" dirty="0"/>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259114"/>
            <a:ext cx="8171234"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Turismo</a:t>
            </a:r>
          </a:p>
        </p:txBody>
      </p:sp>
    </p:spTree>
    <p:extLst>
      <p:ext uri="{BB962C8B-B14F-4D97-AF65-F5344CB8AC3E}">
        <p14:creationId xmlns:p14="http://schemas.microsoft.com/office/powerpoint/2010/main" xmlns="" val="3137515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171234"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3600" b="1" dirty="0">
                <a:latin typeface="Arial" panose="020B0604020202020204" pitchFamily="34" charset="0"/>
                <a:cs typeface="Arial" panose="020B0604020202020204" pitchFamily="34" charset="0"/>
              </a:rPr>
              <a:t>2. Linha Regenerar Territórios</a:t>
            </a: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39003" y="2219842"/>
            <a:ext cx="2305302" cy="28047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Linha Regenerar Territórios </a:t>
            </a:r>
            <a:r>
              <a:rPr lang="pt-PT" sz="1600" dirty="0">
                <a:latin typeface="Arial" panose="020B0604020202020204" pitchFamily="34" charset="0"/>
                <a:cs typeface="Arial" panose="020B0604020202020204" pitchFamily="34" charset="0"/>
              </a:rPr>
              <a:t>– Aberta até 31 de Dezembro de 2023.</a:t>
            </a:r>
          </a:p>
          <a:p>
            <a:pPr marL="0" indent="0">
              <a:buNone/>
            </a:pPr>
            <a:r>
              <a:rPr lang="pt-PT" sz="1600" b="1" dirty="0">
                <a:latin typeface="Arial" panose="020B0604020202020204" pitchFamily="34" charset="0"/>
                <a:cs typeface="Arial" panose="020B0604020202020204" pitchFamily="34" charset="0"/>
              </a:rPr>
              <a:t>Dotação: </a:t>
            </a:r>
            <a:r>
              <a:rPr lang="pt-PT" sz="1600" dirty="0">
                <a:latin typeface="Arial" panose="020B0604020202020204" pitchFamily="34" charset="0"/>
                <a:cs typeface="Arial" panose="020B0604020202020204" pitchFamily="34" charset="0"/>
              </a:rPr>
              <a:t>16 milhões de euros</a:t>
            </a:r>
          </a:p>
          <a:p>
            <a:pPr marL="0" indent="0">
              <a:buNone/>
            </a:pPr>
            <a:endParaRPr lang="pt-PT" dirty="0"/>
          </a:p>
          <a:p>
            <a:endParaRPr lang="pt-PT" dirty="0"/>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75225" y="2219842"/>
            <a:ext cx="8171234" cy="3170099"/>
          </a:xfrm>
          <a:prstGeom prst="rect">
            <a:avLst/>
          </a:prstGeom>
          <a:noFill/>
        </p:spPr>
        <p:txBody>
          <a:bodyPr wrap="square" rtlCol="0">
            <a:spAutoFit/>
          </a:bodyPr>
          <a:lstStyle/>
          <a:p>
            <a:pPr algn="just"/>
            <a:r>
              <a:rPr lang="pt-PT" sz="1600" b="1" dirty="0">
                <a:latin typeface="Arial" panose="020B0604020202020204" pitchFamily="34" charset="0"/>
                <a:cs typeface="Arial" panose="020B0604020202020204" pitchFamily="34" charset="0"/>
              </a:rPr>
              <a:t>AVALIAÇÃO: </a:t>
            </a:r>
          </a:p>
          <a:p>
            <a:pPr algn="just"/>
            <a:endParaRPr lang="pt-PT" sz="10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Pontuação de 1 a 5; mínimo 16 pontos;</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Hierarquização das candidaturas em cada cut-</a:t>
            </a:r>
            <a:r>
              <a:rPr lang="pt-PT" sz="1000" dirty="0" err="1">
                <a:latin typeface="Arial" panose="020B0604020202020204" pitchFamily="34" charset="0"/>
                <a:cs typeface="Arial" panose="020B0604020202020204" pitchFamily="34" charset="0"/>
              </a:rPr>
              <a:t>off</a:t>
            </a:r>
            <a:r>
              <a:rPr lang="pt-PT" sz="1000" dirty="0">
                <a:latin typeface="Arial" panose="020B0604020202020204" pitchFamily="34" charset="0"/>
                <a:cs typeface="Arial" panose="020B0604020202020204" pitchFamily="34" charset="0"/>
              </a:rPr>
              <a:t> e seleção até à dotação orçamental;</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Projetos elegíveis mas sem dotação na fase não passam automaticamente para a fase seguinte.</a:t>
            </a:r>
          </a:p>
          <a:p>
            <a:pPr algn="just"/>
            <a:endParaRPr lang="pt-PT" sz="1000" dirty="0">
              <a:latin typeface="Arial" panose="020B0604020202020204" pitchFamily="34" charset="0"/>
              <a:cs typeface="Arial" panose="020B0604020202020204" pitchFamily="34" charset="0"/>
            </a:endParaRPr>
          </a:p>
          <a:p>
            <a:pPr algn="just"/>
            <a:endParaRPr lang="pt-PT" sz="1000" dirty="0">
              <a:latin typeface="Arial" panose="020B0604020202020204" pitchFamily="34" charset="0"/>
              <a:cs typeface="Arial" panose="020B0604020202020204" pitchFamily="34" charset="0"/>
            </a:endParaRPr>
          </a:p>
          <a:p>
            <a:pPr algn="just"/>
            <a:r>
              <a:rPr lang="pt-PT" sz="1600" b="1" dirty="0">
                <a:latin typeface="Arial" panose="020B0604020202020204" pitchFamily="34" charset="0"/>
                <a:cs typeface="Arial" panose="020B0604020202020204" pitchFamily="34" charset="0"/>
              </a:rPr>
              <a:t>FINANCIAMENTO:</a:t>
            </a:r>
          </a:p>
          <a:p>
            <a:pPr algn="just"/>
            <a:endParaRPr lang="pt-PT" sz="10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pt-PT" sz="1000" dirty="0" err="1">
                <a:latin typeface="Arial" panose="020B0604020202020204" pitchFamily="34" charset="0"/>
                <a:cs typeface="Arial" panose="020B0604020202020204" pitchFamily="34" charset="0"/>
              </a:rPr>
              <a:t>Máx</a:t>
            </a:r>
            <a:r>
              <a:rPr lang="pt-PT" sz="1000" dirty="0">
                <a:latin typeface="Arial" panose="020B0604020202020204" pitchFamily="34" charset="0"/>
                <a:cs typeface="Arial" panose="020B0604020202020204" pitchFamily="34" charset="0"/>
              </a:rPr>
              <a:t>. 300.000 euros não reembolsável por entidade – entidades públicas;</a:t>
            </a:r>
          </a:p>
          <a:p>
            <a:pPr marL="171450" indent="-171450" algn="just">
              <a:buFont typeface="Arial" panose="020B0604020202020204" pitchFamily="34" charset="0"/>
              <a:buChar char="•"/>
            </a:pPr>
            <a:r>
              <a:rPr lang="pt-PT" sz="1000" dirty="0" err="1">
                <a:latin typeface="Arial" panose="020B0604020202020204" pitchFamily="34" charset="0"/>
                <a:cs typeface="Arial" panose="020B0604020202020204" pitchFamily="34" charset="0"/>
              </a:rPr>
              <a:t>Máx</a:t>
            </a:r>
            <a:r>
              <a:rPr lang="pt-PT" sz="1000" dirty="0">
                <a:latin typeface="Arial" panose="020B0604020202020204" pitchFamily="34" charset="0"/>
                <a:cs typeface="Arial" panose="020B0604020202020204" pitchFamily="34" charset="0"/>
              </a:rPr>
              <a:t>. 150.000 euros, 50% reembolsável/50% não reembolsável por entidade/ empresas;</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30% das despesas elegíveis + majorações (cumuláveis);</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20% se em territórios de baixa densidade e projetos transfronteiriços;</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20% se integrarem Estratégias de Eficiência Coletiva (reconhecidas pelo PT2020) ou a reconhecer pelo Turismo de Portugal (regulamento em elaboração);</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Normas de pagamento a serem definidas no Termo de Aceitação (contrato);</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O não cumprimento dos indicadores resulta na transformação de não reembolsável em reembolsável.</a:t>
            </a:r>
          </a:p>
          <a:p>
            <a:endParaRPr lang="pt-PT" dirty="0"/>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76463" y="1259114"/>
            <a:ext cx="8171234"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Turismo</a:t>
            </a:r>
          </a:p>
        </p:txBody>
      </p:sp>
    </p:spTree>
    <p:extLst>
      <p:ext uri="{BB962C8B-B14F-4D97-AF65-F5344CB8AC3E}">
        <p14:creationId xmlns:p14="http://schemas.microsoft.com/office/powerpoint/2010/main" xmlns="" val="3960420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259114"/>
            <a:ext cx="8171234"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3600" b="1" dirty="0">
                <a:latin typeface="Arial" panose="020B0604020202020204" pitchFamily="34" charset="0"/>
                <a:cs typeface="Arial" panose="020B0604020202020204" pitchFamily="34" charset="0"/>
              </a:rPr>
              <a:t>3. Linha Consolidar + Turismo</a:t>
            </a: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39003" y="2219842"/>
            <a:ext cx="2305302" cy="2139722"/>
          </a:xfrm>
          <a:prstGeom prst="rect">
            <a:avLst/>
          </a:prstGeom>
        </p:spPr>
        <p:txBody>
          <a:bodyPr>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1600" b="1" dirty="0">
                <a:latin typeface="Arial" panose="020B0604020202020204" pitchFamily="34" charset="0"/>
                <a:cs typeface="Arial" panose="020B0604020202020204" pitchFamily="34" charset="0"/>
              </a:rPr>
              <a:t>Linha Consolidar + Turismo.– de 1 de Fevereiro de 2023 a 31 de dezembro de 2023</a:t>
            </a:r>
          </a:p>
          <a:p>
            <a:pPr marL="0" indent="0">
              <a:buNone/>
            </a:pPr>
            <a:r>
              <a:rPr lang="pt-PT" sz="1600" b="1" dirty="0">
                <a:latin typeface="Arial" panose="020B0604020202020204" pitchFamily="34" charset="0"/>
                <a:cs typeface="Arial" panose="020B0604020202020204" pitchFamily="34" charset="0"/>
              </a:rPr>
              <a:t>Dotação: € 30M</a:t>
            </a:r>
          </a:p>
          <a:p>
            <a:pPr marL="0" indent="0">
              <a:buNone/>
            </a:pPr>
            <a:r>
              <a:rPr lang="pt-PT" sz="1600" dirty="0">
                <a:latin typeface="Arial" panose="020B0604020202020204" pitchFamily="34" charset="0"/>
                <a:cs typeface="Arial" panose="020B0604020202020204" pitchFamily="34" charset="0"/>
              </a:rPr>
              <a:t>Poderá consultar mais informações </a:t>
            </a:r>
            <a:r>
              <a:rPr lang="pt-PT" sz="1600" dirty="0">
                <a:latin typeface="Arial" panose="020B0604020202020204" pitchFamily="34" charset="0"/>
                <a:cs typeface="Arial" panose="020B0604020202020204" pitchFamily="34" charset="0"/>
                <a:hlinkClick r:id="rId2"/>
              </a:rPr>
              <a:t>aqui</a:t>
            </a:r>
            <a:r>
              <a:rPr lang="pt-PT" sz="1600" dirty="0">
                <a:latin typeface="Arial" panose="020B0604020202020204" pitchFamily="34" charset="0"/>
                <a:cs typeface="Arial" panose="020B0604020202020204" pitchFamily="34" charset="0"/>
              </a:rPr>
              <a:t>.</a:t>
            </a:r>
          </a:p>
          <a:p>
            <a:pPr marL="0" indent="0">
              <a:buNone/>
            </a:pPr>
            <a:r>
              <a:rPr lang="pt-PT" sz="1600" dirty="0">
                <a:latin typeface="Arial" panose="020B0604020202020204" pitchFamily="34" charset="0"/>
                <a:cs typeface="Arial" panose="020B0604020202020204" pitchFamily="34" charset="0"/>
              </a:rPr>
              <a:t> </a:t>
            </a:r>
          </a:p>
          <a:p>
            <a:endParaRPr lang="pt-PT" dirty="0"/>
          </a:p>
          <a:p>
            <a:endParaRPr lang="pt-PT" dirty="0"/>
          </a:p>
          <a:p>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75225" y="2219842"/>
            <a:ext cx="8171234" cy="3108543"/>
          </a:xfrm>
          <a:prstGeom prst="rect">
            <a:avLst/>
          </a:prstGeom>
          <a:noFill/>
        </p:spPr>
        <p:txBody>
          <a:bodyPr wrap="square" rtlCol="0">
            <a:spAutoFit/>
          </a:bodyPr>
          <a:lstStyle/>
          <a:p>
            <a:pPr algn="just"/>
            <a:r>
              <a:rPr lang="pt-PT" sz="1600" b="1" dirty="0">
                <a:latin typeface="Arial" panose="020B0604020202020204" pitchFamily="34" charset="0"/>
                <a:cs typeface="Arial" panose="020B0604020202020204" pitchFamily="34" charset="0"/>
              </a:rPr>
              <a:t>OBJETIVOS: </a:t>
            </a:r>
          </a:p>
          <a:p>
            <a:pPr algn="just"/>
            <a:endParaRPr lang="pt-PT" sz="10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Visa apoiar as empresas turísticas a assegurar as suas necessidades de tesouraria, nomeadamente as relativas aos reembolsos de prestações de capital devidas às instituições de crédito entre o dia 1 de janeiro e 31 de dezembro de 2023, resultantes de empréstimos contraídos no âmbito de linhas de crédito promovidas pelo Banco Português de Fomento, enquanto medidas de apoio no contexto da COVID-19.</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Destina-se a empresas de menor escala, com menor capacidade de levantamento de capital, e pretende garantir-lhes uma melhor gestão dos compromissos que têm em 2023 para com a banca.</a:t>
            </a:r>
          </a:p>
          <a:p>
            <a:pPr algn="just"/>
            <a:endParaRPr lang="pt-PT" sz="1000" dirty="0">
              <a:latin typeface="Arial" panose="020B0604020202020204" pitchFamily="34" charset="0"/>
              <a:cs typeface="Arial" panose="020B0604020202020204" pitchFamily="34" charset="0"/>
            </a:endParaRPr>
          </a:p>
          <a:p>
            <a:pPr algn="just"/>
            <a:endParaRPr lang="pt-PT" sz="1000" dirty="0">
              <a:latin typeface="Arial" panose="020B0604020202020204" pitchFamily="34" charset="0"/>
              <a:cs typeface="Arial" panose="020B0604020202020204" pitchFamily="34" charset="0"/>
            </a:endParaRPr>
          </a:p>
          <a:p>
            <a:pPr algn="just"/>
            <a:r>
              <a:rPr lang="pt-PT" sz="1600" b="1" dirty="0">
                <a:latin typeface="Arial" panose="020B0604020202020204" pitchFamily="34" charset="0"/>
                <a:cs typeface="Arial" panose="020B0604020202020204" pitchFamily="34" charset="0"/>
              </a:rPr>
              <a:t>FINANCIAMENTO:</a:t>
            </a:r>
          </a:p>
          <a:p>
            <a:pPr algn="just"/>
            <a:endParaRPr lang="pt-PT" sz="10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Apoio financeiro a conceder reveste a natureza de incentivo reembolsável, sem quaisquer juros remuneratórios associados.</a:t>
            </a: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Não pode exceder 75 % do valor global das prestações de reembolso de capital devidas às instituições de crédito durante o ano de 2023 com um valor máximo absoluto de € 40 000 ,ou, no caso de empresas localizadas nos territórios de baixa densidade, de € 50 000.</a:t>
            </a:r>
          </a:p>
          <a:p>
            <a:endParaRPr lang="pt-PT" sz="1600" u="sng" dirty="0">
              <a:latin typeface="Calibri" panose="020F0502020204030204" pitchFamily="34" charset="0"/>
              <a:cs typeface="Calibri" panose="020F0502020204030204" pitchFamily="34" charset="0"/>
            </a:endParaRPr>
          </a:p>
          <a:p>
            <a:endParaRPr lang="pt-PT" dirty="0"/>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259114"/>
            <a:ext cx="8171234"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Turismo</a:t>
            </a:r>
          </a:p>
        </p:txBody>
      </p:sp>
    </p:spTree>
    <p:extLst>
      <p:ext uri="{BB962C8B-B14F-4D97-AF65-F5344CB8AC3E}">
        <p14:creationId xmlns:p14="http://schemas.microsoft.com/office/powerpoint/2010/main" xmlns="" val="2126755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FA4EBAC9-DB15-A740-89A4-48FDC77055C7}"/>
              </a:ext>
            </a:extLst>
          </p:cNvPr>
          <p:cNvSpPr/>
          <p:nvPr/>
        </p:nvSpPr>
        <p:spPr>
          <a:xfrm rot="5400000">
            <a:off x="-3125100" y="3125096"/>
            <a:ext cx="6858003" cy="607807"/>
          </a:xfrm>
          <a:prstGeom prst="rect">
            <a:avLst/>
          </a:prstGeom>
          <a:gradFill>
            <a:gsLst>
              <a:gs pos="0">
                <a:srgbClr val="FBC508"/>
              </a:gs>
              <a:gs pos="100000">
                <a:srgbClr val="2DA7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 name="Marcador de Posição de Conteúdo 7">
            <a:extLst>
              <a:ext uri="{FF2B5EF4-FFF2-40B4-BE49-F238E27FC236}">
                <a16:creationId xmlns:a16="http://schemas.microsoft.com/office/drawing/2014/main" xmlns="" id="{585362DE-3366-6A30-FECD-8DDAF59E062A}"/>
              </a:ext>
            </a:extLst>
          </p:cNvPr>
          <p:cNvSpPr txBox="1">
            <a:spLocks/>
          </p:cNvSpPr>
          <p:nvPr/>
        </p:nvSpPr>
        <p:spPr>
          <a:xfrm>
            <a:off x="3575225" y="1009732"/>
            <a:ext cx="8171234"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3600" b="1" dirty="0">
                <a:latin typeface="Arial" panose="020B0604020202020204" pitchFamily="34" charset="0"/>
                <a:cs typeface="Arial" panose="020B0604020202020204" pitchFamily="34" charset="0"/>
              </a:rPr>
              <a:t>3. Linha Consolidar + Turismo</a:t>
            </a:r>
          </a:p>
        </p:txBody>
      </p:sp>
      <p:sp>
        <p:nvSpPr>
          <p:cNvPr id="4" name="Marcador de Posição do Texto 8">
            <a:extLst>
              <a:ext uri="{FF2B5EF4-FFF2-40B4-BE49-F238E27FC236}">
                <a16:creationId xmlns:a16="http://schemas.microsoft.com/office/drawing/2014/main" xmlns="" id="{F51C4412-4636-F952-2929-0D4C7EC3A7A1}"/>
              </a:ext>
            </a:extLst>
          </p:cNvPr>
          <p:cNvSpPr txBox="1">
            <a:spLocks/>
          </p:cNvSpPr>
          <p:nvPr/>
        </p:nvSpPr>
        <p:spPr>
          <a:xfrm>
            <a:off x="839003" y="1970459"/>
            <a:ext cx="2305302" cy="2629249"/>
          </a:xfrm>
          <a:prstGeom prst="rect">
            <a:avLst/>
          </a:prstGeom>
        </p:spPr>
        <p:txBody>
          <a:bodyPr>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t-PT" sz="2100" b="1" dirty="0">
                <a:latin typeface="Arial" panose="020B0604020202020204" pitchFamily="34" charset="0"/>
                <a:cs typeface="Arial" panose="020B0604020202020204" pitchFamily="34" charset="0"/>
              </a:rPr>
              <a:t>Contacto para esclarecimentos:</a:t>
            </a:r>
          </a:p>
          <a:p>
            <a:pPr marL="0" indent="0">
              <a:buNone/>
            </a:pPr>
            <a:r>
              <a:rPr lang="pt-PT" sz="2100" b="1" dirty="0">
                <a:latin typeface="Arial" panose="020B0604020202020204" pitchFamily="34" charset="0"/>
                <a:cs typeface="Arial" panose="020B0604020202020204" pitchFamily="34" charset="0"/>
              </a:rPr>
              <a:t>Linha de apoio ao empresário: </a:t>
            </a:r>
          </a:p>
          <a:p>
            <a:pPr marL="0" indent="0">
              <a:buNone/>
            </a:pPr>
            <a:r>
              <a:rPr lang="pt-PT" sz="2100" dirty="0">
                <a:latin typeface="Arial" panose="020B0604020202020204" pitchFamily="34" charset="0"/>
                <a:cs typeface="Arial" panose="020B0604020202020204" pitchFamily="34" charset="0"/>
              </a:rPr>
              <a:t>808 209 209</a:t>
            </a:r>
          </a:p>
          <a:p>
            <a:pPr marL="0" indent="0">
              <a:buNone/>
            </a:pPr>
            <a:r>
              <a:rPr lang="pt-PT" sz="2100" b="1" dirty="0">
                <a:latin typeface="Arial" panose="020B0604020202020204" pitchFamily="34" charset="0"/>
                <a:cs typeface="Arial" panose="020B0604020202020204" pitchFamily="34" charset="0"/>
              </a:rPr>
              <a:t>Correio eletrónico do apoio ao empresário: </a:t>
            </a:r>
            <a:r>
              <a:rPr lang="pt-PT" sz="2100" dirty="0">
                <a:latin typeface="Arial" panose="020B0604020202020204" pitchFamily="34" charset="0"/>
                <a:cs typeface="Arial" panose="020B0604020202020204" pitchFamily="34" charset="0"/>
                <a:hlinkClick r:id="rId2"/>
              </a:rPr>
              <a:t>apoioaoempresario@turismodeportugal.pt </a:t>
            </a:r>
            <a:endParaRPr lang="pt-PT" sz="2100" dirty="0">
              <a:latin typeface="Arial" panose="020B0604020202020204" pitchFamily="34" charset="0"/>
              <a:cs typeface="Arial" panose="020B0604020202020204" pitchFamily="34" charset="0"/>
            </a:endParaRPr>
          </a:p>
          <a:p>
            <a:pPr marL="0" indent="0">
              <a:buNone/>
            </a:pPr>
            <a:r>
              <a:rPr lang="pt-PT" sz="1600" dirty="0">
                <a:latin typeface="Arial" panose="020B0604020202020204" pitchFamily="34" charset="0"/>
                <a:cs typeface="Arial" panose="020B0604020202020204" pitchFamily="34" charset="0"/>
              </a:rPr>
              <a:t> </a:t>
            </a:r>
          </a:p>
          <a:p>
            <a:endParaRPr lang="pt-PT" dirty="0"/>
          </a:p>
          <a:p>
            <a:pPr marL="0" indent="0">
              <a:buNone/>
            </a:pPr>
            <a:endParaRPr lang="pt-PT" dirty="0"/>
          </a:p>
          <a:p>
            <a:endParaRPr lang="pt-PT" dirty="0"/>
          </a:p>
        </p:txBody>
      </p:sp>
      <p:sp>
        <p:nvSpPr>
          <p:cNvPr id="5" name="CaixaDeTexto 4">
            <a:extLst>
              <a:ext uri="{FF2B5EF4-FFF2-40B4-BE49-F238E27FC236}">
                <a16:creationId xmlns:a16="http://schemas.microsoft.com/office/drawing/2014/main" xmlns="" id="{15C3DAB9-791B-5F15-2EC5-739FE27EB581}"/>
              </a:ext>
            </a:extLst>
          </p:cNvPr>
          <p:cNvSpPr txBox="1"/>
          <p:nvPr/>
        </p:nvSpPr>
        <p:spPr>
          <a:xfrm rot="10800000" flipH="1" flipV="1">
            <a:off x="3575225" y="1970459"/>
            <a:ext cx="8171234" cy="1477328"/>
          </a:xfrm>
          <a:prstGeom prst="rect">
            <a:avLst/>
          </a:prstGeom>
          <a:noFill/>
        </p:spPr>
        <p:txBody>
          <a:bodyPr wrap="square" rtlCol="0">
            <a:spAutoFit/>
          </a:bodyPr>
          <a:lstStyle/>
          <a:p>
            <a:pPr algn="just"/>
            <a:r>
              <a:rPr lang="pt-PT" sz="1600" b="1" dirty="0">
                <a:latin typeface="Arial" panose="020B0604020202020204" pitchFamily="34" charset="0"/>
                <a:cs typeface="Arial" panose="020B0604020202020204" pitchFamily="34" charset="0"/>
              </a:rPr>
              <a:t>BENEFICIÁRIOS: </a:t>
            </a:r>
          </a:p>
          <a:p>
            <a:pPr algn="just"/>
            <a:endParaRPr lang="pt-PT" sz="1000" dirty="0">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pt-PT" sz="1000" dirty="0">
                <a:latin typeface="Arial" panose="020B0604020202020204" pitchFamily="34" charset="0"/>
                <a:cs typeface="Arial" panose="020B0604020202020204" pitchFamily="34" charset="0"/>
              </a:rPr>
              <a:t>Micro e pequenas empresas que exerçam maioritariamente atividades turísticas que, cumprindo os critérios de elegibilidade previstos, desenvolvam atividade económica principal inserida nos seguintes CAE: </a:t>
            </a:r>
          </a:p>
          <a:p>
            <a:pPr algn="just"/>
            <a:endParaRPr lang="pt-PT" sz="1000" dirty="0">
              <a:latin typeface="Arial" panose="020B0604020202020204" pitchFamily="34" charset="0"/>
              <a:cs typeface="Arial" panose="020B0604020202020204" pitchFamily="34" charset="0"/>
            </a:endParaRPr>
          </a:p>
          <a:p>
            <a:endParaRPr lang="pt-PT" sz="1600" u="sng" dirty="0">
              <a:latin typeface="Calibri" panose="020F0502020204030204" pitchFamily="34" charset="0"/>
              <a:cs typeface="Calibri" panose="020F0502020204030204" pitchFamily="34" charset="0"/>
            </a:endParaRPr>
          </a:p>
          <a:p>
            <a:endParaRPr lang="pt-PT" dirty="0"/>
          </a:p>
        </p:txBody>
      </p:sp>
      <p:sp>
        <p:nvSpPr>
          <p:cNvPr id="10" name="Marcador de Posição de Conteúdo 7">
            <a:extLst>
              <a:ext uri="{FF2B5EF4-FFF2-40B4-BE49-F238E27FC236}">
                <a16:creationId xmlns:a16="http://schemas.microsoft.com/office/drawing/2014/main" xmlns="" id="{57076444-9F89-7ED1-F250-34B519E8D59E}"/>
              </a:ext>
            </a:extLst>
          </p:cNvPr>
          <p:cNvSpPr txBox="1">
            <a:spLocks/>
          </p:cNvSpPr>
          <p:nvPr/>
        </p:nvSpPr>
        <p:spPr>
          <a:xfrm>
            <a:off x="839003" y="1009732"/>
            <a:ext cx="8171234" cy="104086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t-PT" sz="2200" b="1" dirty="0">
                <a:latin typeface="Arial" panose="020B0604020202020204" pitchFamily="34" charset="0"/>
                <a:cs typeface="Arial" panose="020B0604020202020204" pitchFamily="34" charset="0"/>
              </a:rPr>
              <a:t>Turismo</a:t>
            </a:r>
          </a:p>
        </p:txBody>
      </p:sp>
      <p:sp>
        <p:nvSpPr>
          <p:cNvPr id="6" name="CaixaDeTexto 5">
            <a:extLst>
              <a:ext uri="{FF2B5EF4-FFF2-40B4-BE49-F238E27FC236}">
                <a16:creationId xmlns:a16="http://schemas.microsoft.com/office/drawing/2014/main" xmlns="" id="{62D6BDE7-C073-2C3B-20BB-BE776F35A0F1}"/>
              </a:ext>
            </a:extLst>
          </p:cNvPr>
          <p:cNvSpPr txBox="1"/>
          <p:nvPr/>
        </p:nvSpPr>
        <p:spPr>
          <a:xfrm>
            <a:off x="3575225" y="3011318"/>
            <a:ext cx="8016411" cy="3338213"/>
          </a:xfrm>
          <a:prstGeom prst="rect">
            <a:avLst/>
          </a:prstGeom>
          <a:noFill/>
        </p:spPr>
        <p:txBody>
          <a:bodyPr wrap="square" numCol="3" spcCol="144000" rtlCol="0">
            <a:spAutoFit/>
          </a:bodyPr>
          <a:lstStyle/>
          <a:p>
            <a:r>
              <a:rPr lang="pt-PT" sz="1000" dirty="0">
                <a:latin typeface="Arial" panose="020B0604020202020204" pitchFamily="34" charset="0"/>
                <a:cs typeface="Arial" panose="020B0604020202020204" pitchFamily="34" charset="0"/>
              </a:rPr>
              <a:t>49392 — Outros transportes terrestres de passageiros diversos, n. e. </a:t>
            </a:r>
          </a:p>
          <a:p>
            <a:r>
              <a:rPr lang="pt-PT" sz="1000" dirty="0">
                <a:latin typeface="Arial" panose="020B0604020202020204" pitchFamily="34" charset="0"/>
                <a:cs typeface="Arial" panose="020B0604020202020204" pitchFamily="34" charset="0"/>
              </a:rPr>
              <a:t>551 — Estabelecimentos hoteleiros.</a:t>
            </a:r>
          </a:p>
          <a:p>
            <a:r>
              <a:rPr lang="pt-PT" sz="1000" dirty="0">
                <a:latin typeface="Arial" panose="020B0604020202020204" pitchFamily="34" charset="0"/>
                <a:cs typeface="Arial" panose="020B0604020202020204" pitchFamily="34" charset="0"/>
              </a:rPr>
              <a:t>55201 — Alojamento mobilado para turistas.</a:t>
            </a:r>
          </a:p>
          <a:p>
            <a:r>
              <a:rPr lang="pt-PT" sz="1000" dirty="0">
                <a:latin typeface="Arial" panose="020B0604020202020204" pitchFamily="34" charset="0"/>
                <a:cs typeface="Arial" panose="020B0604020202020204" pitchFamily="34" charset="0"/>
              </a:rPr>
              <a:t>55202 — Turismo no espaço rural.</a:t>
            </a:r>
          </a:p>
          <a:p>
            <a:r>
              <a:rPr lang="pt-PT" sz="1000" dirty="0">
                <a:latin typeface="Arial" panose="020B0604020202020204" pitchFamily="34" charset="0"/>
                <a:cs typeface="Arial" panose="020B0604020202020204" pitchFamily="34" charset="0"/>
              </a:rPr>
              <a:t>55204 — Outros locais de alojamento de curta duração.</a:t>
            </a:r>
          </a:p>
          <a:p>
            <a:r>
              <a:rPr lang="pt-PT" sz="1000" dirty="0">
                <a:latin typeface="Arial" panose="020B0604020202020204" pitchFamily="34" charset="0"/>
                <a:cs typeface="Arial" panose="020B0604020202020204" pitchFamily="34" charset="0"/>
              </a:rPr>
              <a:t>55300 — Parques de campismo e de caravanismo.</a:t>
            </a:r>
          </a:p>
          <a:p>
            <a:r>
              <a:rPr lang="pt-PT" sz="1000" dirty="0">
                <a:latin typeface="Arial" panose="020B0604020202020204" pitchFamily="34" charset="0"/>
                <a:cs typeface="Arial" panose="020B0604020202020204" pitchFamily="34" charset="0"/>
              </a:rPr>
              <a:t>561 — Restaurantes.</a:t>
            </a:r>
          </a:p>
          <a:p>
            <a:r>
              <a:rPr lang="pt-PT" sz="1000" dirty="0">
                <a:latin typeface="Arial" panose="020B0604020202020204" pitchFamily="34" charset="0"/>
                <a:cs typeface="Arial" panose="020B0604020202020204" pitchFamily="34" charset="0"/>
              </a:rPr>
              <a:t>563 — Estabelecimentos de bebidas.</a:t>
            </a:r>
          </a:p>
          <a:p>
            <a:r>
              <a:rPr lang="pt-PT" sz="1000" dirty="0">
                <a:latin typeface="Arial" panose="020B0604020202020204" pitchFamily="34" charset="0"/>
                <a:cs typeface="Arial" panose="020B0604020202020204" pitchFamily="34" charset="0"/>
              </a:rPr>
              <a:t>771 — Aluguer de veículos automóveis.</a:t>
            </a:r>
          </a:p>
          <a:p>
            <a:r>
              <a:rPr lang="pt-PT" sz="1000" dirty="0">
                <a:latin typeface="Arial" panose="020B0604020202020204" pitchFamily="34" charset="0"/>
                <a:cs typeface="Arial" panose="020B0604020202020204" pitchFamily="34" charset="0"/>
              </a:rPr>
              <a:t>79 — Agências de viagem, operadores turísticos, outros serviços de reservas.</a:t>
            </a:r>
          </a:p>
          <a:p>
            <a:r>
              <a:rPr lang="pt-PT" sz="1000" dirty="0">
                <a:latin typeface="Arial" panose="020B0604020202020204" pitchFamily="34" charset="0"/>
                <a:cs typeface="Arial" panose="020B0604020202020204" pitchFamily="34" charset="0"/>
              </a:rPr>
              <a:t>82300 — Organização de feiras, congressos e outros eventos similares.</a:t>
            </a:r>
          </a:p>
          <a:p>
            <a:r>
              <a:rPr lang="pt-PT" sz="1000" dirty="0">
                <a:latin typeface="Arial" panose="020B0604020202020204" pitchFamily="34" charset="0"/>
                <a:cs typeface="Arial" panose="020B0604020202020204" pitchFamily="34" charset="0"/>
              </a:rPr>
              <a:t>90040 — Exploração de salas de espetáculos e atividades conexas </a:t>
            </a:r>
          </a:p>
          <a:p>
            <a:r>
              <a:rPr lang="pt-PT" sz="1000" dirty="0">
                <a:latin typeface="Arial" panose="020B0604020202020204" pitchFamily="34" charset="0"/>
                <a:cs typeface="Arial" panose="020B0604020202020204" pitchFamily="34" charset="0"/>
              </a:rPr>
              <a:t>91020 — Atividades dos museus.</a:t>
            </a:r>
          </a:p>
          <a:p>
            <a:r>
              <a:rPr lang="pt-PT" sz="1000" dirty="0">
                <a:latin typeface="Arial" panose="020B0604020202020204" pitchFamily="34" charset="0"/>
                <a:cs typeface="Arial" panose="020B0604020202020204" pitchFamily="34" charset="0"/>
              </a:rPr>
              <a:t>91030 — Atividades dos sítios e monumentos históricos.</a:t>
            </a:r>
          </a:p>
          <a:p>
            <a:r>
              <a:rPr lang="pt-PT" sz="1000" dirty="0">
                <a:latin typeface="Arial" panose="020B0604020202020204" pitchFamily="34" charset="0"/>
                <a:cs typeface="Arial" panose="020B0604020202020204" pitchFamily="34" charset="0"/>
              </a:rPr>
              <a:t>91041 — Atividades dos jardins zoológicos, botânicos e aquários </a:t>
            </a:r>
          </a:p>
          <a:p>
            <a:r>
              <a:rPr lang="pt-PT" sz="1000" dirty="0">
                <a:latin typeface="Arial" panose="020B0604020202020204" pitchFamily="34" charset="0"/>
                <a:cs typeface="Arial" panose="020B0604020202020204" pitchFamily="34" charset="0"/>
              </a:rPr>
              <a:t>91042 — Atividades dos parques e reservas naturais </a:t>
            </a:r>
          </a:p>
          <a:p>
            <a:r>
              <a:rPr lang="pt-PT" sz="1000" dirty="0">
                <a:latin typeface="Arial" panose="020B0604020202020204" pitchFamily="34" charset="0"/>
                <a:cs typeface="Arial" panose="020B0604020202020204" pitchFamily="34" charset="0"/>
              </a:rPr>
              <a:t>93110 — Gestão de instalações desportivas </a:t>
            </a:r>
          </a:p>
          <a:p>
            <a:r>
              <a:rPr lang="pt-PT" sz="1000" dirty="0">
                <a:latin typeface="Arial" panose="020B0604020202020204" pitchFamily="34" charset="0"/>
                <a:cs typeface="Arial" panose="020B0604020202020204" pitchFamily="34" charset="0"/>
              </a:rPr>
              <a:t>93192 — Outras atividades desportivas, n. e. </a:t>
            </a:r>
          </a:p>
          <a:p>
            <a:r>
              <a:rPr lang="pt-PT" sz="1000" dirty="0">
                <a:latin typeface="Arial" panose="020B0604020202020204" pitchFamily="34" charset="0"/>
                <a:cs typeface="Arial" panose="020B0604020202020204" pitchFamily="34" charset="0"/>
              </a:rPr>
              <a:t>93210 — Atividades de parques de diversão e temáticos </a:t>
            </a:r>
          </a:p>
          <a:p>
            <a:r>
              <a:rPr lang="pt-PT" sz="1000" dirty="0">
                <a:latin typeface="Arial" panose="020B0604020202020204" pitchFamily="34" charset="0"/>
                <a:cs typeface="Arial" panose="020B0604020202020204" pitchFamily="34" charset="0"/>
              </a:rPr>
              <a:t>93211 — Atividades de parques de diversão itinerantes </a:t>
            </a:r>
          </a:p>
          <a:p>
            <a:r>
              <a:rPr lang="pt-PT" sz="1000" dirty="0">
                <a:latin typeface="Arial" panose="020B0604020202020204" pitchFamily="34" charset="0"/>
                <a:cs typeface="Arial" panose="020B0604020202020204" pitchFamily="34" charset="0"/>
              </a:rPr>
              <a:t>93292 — Atividades dos portos de recreio (marinas) </a:t>
            </a:r>
          </a:p>
          <a:p>
            <a:r>
              <a:rPr lang="pt-PT" sz="1000" dirty="0">
                <a:latin typeface="Arial" panose="020B0604020202020204" pitchFamily="34" charset="0"/>
                <a:cs typeface="Arial" panose="020B0604020202020204" pitchFamily="34" charset="0"/>
              </a:rPr>
              <a:t>93293 — Organização de atividades de animação </a:t>
            </a:r>
          </a:p>
          <a:p>
            <a:r>
              <a:rPr lang="pt-PT" sz="1000" dirty="0">
                <a:latin typeface="Arial" panose="020B0604020202020204" pitchFamily="34" charset="0"/>
                <a:cs typeface="Arial" panose="020B0604020202020204" pitchFamily="34" charset="0"/>
              </a:rPr>
              <a:t>93294 — Outras atividades de diversão e recreativas, n. e. </a:t>
            </a:r>
          </a:p>
          <a:p>
            <a:r>
              <a:rPr lang="pt-PT" sz="1000" dirty="0">
                <a:latin typeface="Arial" panose="020B0604020202020204" pitchFamily="34" charset="0"/>
                <a:cs typeface="Arial" panose="020B0604020202020204" pitchFamily="34" charset="0"/>
              </a:rPr>
              <a:t>93295 — Outras atividades de diversão itinerantes </a:t>
            </a:r>
          </a:p>
          <a:p>
            <a:r>
              <a:rPr lang="pt-PT" sz="1000" dirty="0">
                <a:latin typeface="Arial" panose="020B0604020202020204" pitchFamily="34" charset="0"/>
                <a:cs typeface="Arial" panose="020B0604020202020204" pitchFamily="34" charset="0"/>
              </a:rPr>
              <a:t>96040 — Atividades de bem -estar físico</a:t>
            </a:r>
          </a:p>
          <a:p>
            <a:endParaRPr lang="pt-PT" dirty="0"/>
          </a:p>
        </p:txBody>
      </p:sp>
    </p:spTree>
    <p:extLst>
      <p:ext uri="{BB962C8B-B14F-4D97-AF65-F5344CB8AC3E}">
        <p14:creationId xmlns:p14="http://schemas.microsoft.com/office/powerpoint/2010/main" xmlns="" val="1383923307"/>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463</TotalTime>
  <Words>4849</Words>
  <Application>Microsoft Office PowerPoint</Application>
  <PresentationFormat>Personalizados</PresentationFormat>
  <Paragraphs>613</Paragraphs>
  <Slides>35</Slides>
  <Notes>0</Notes>
  <HiddenSlides>0</HiddenSlides>
  <MMClips>0</MMClips>
  <ScaleCrop>false</ScaleCrop>
  <HeadingPairs>
    <vt:vector size="4" baseType="variant">
      <vt:variant>
        <vt:lpstr>Tema</vt:lpstr>
      </vt:variant>
      <vt:variant>
        <vt:i4>1</vt:i4>
      </vt:variant>
      <vt:variant>
        <vt:lpstr>Títulos dos diapositivos</vt:lpstr>
      </vt:variant>
      <vt:variant>
        <vt:i4>35</vt:i4>
      </vt:variant>
    </vt:vector>
  </HeadingPairs>
  <TitlesOfParts>
    <vt:vector size="36" baseType="lpstr">
      <vt:lpstr>Tema do Office</vt:lpstr>
      <vt:lpstr>Diapositivo 1</vt:lpstr>
      <vt:lpstr>Índice</vt:lpstr>
      <vt:lpstr>Diapositivo 3</vt:lpstr>
      <vt:lpstr>Diapositivo 4</vt:lpstr>
      <vt:lpstr>Diapositivo 5</vt:lpstr>
      <vt:lpstr>Diapositivo 6</vt:lpstr>
      <vt:lpstr>Diapositivo 7</vt:lpstr>
      <vt:lpstr>Diapositivo 8</vt:lpstr>
      <vt:lpstr>Diapositivo 9</vt:lpstr>
      <vt:lpstr>Diapositivo 10</vt:lpstr>
      <vt:lpstr>Diapositivo 11</vt:lpstr>
      <vt:lpstr>Diapositivo 12</vt:lpstr>
      <vt:lpstr>Diapositivo 13</vt:lpstr>
      <vt:lpstr>Diapositivo 14</vt:lpstr>
      <vt:lpstr>Diapositivo 15</vt:lpstr>
      <vt:lpstr>Diapositivo 16</vt:lpstr>
      <vt:lpstr>Diapositivo 17</vt:lpstr>
      <vt:lpstr>Diapositivo 18</vt:lpstr>
      <vt:lpstr>Diapositivo 19</vt:lpstr>
      <vt:lpstr>Diapositivo 20</vt:lpstr>
      <vt:lpstr>Diapositivo 21</vt:lpstr>
      <vt:lpstr>Diapositivo 22</vt:lpstr>
      <vt:lpstr>Diapositivo 23</vt:lpstr>
      <vt:lpstr>Diapositivo 24</vt:lpstr>
      <vt:lpstr>Diapositivo 25</vt:lpstr>
      <vt:lpstr>Diapositivo 26</vt:lpstr>
      <vt:lpstr>Diapositivo 27</vt:lpstr>
      <vt:lpstr>Diapositivo 28</vt:lpstr>
      <vt:lpstr>Diapositivo 29</vt:lpstr>
      <vt:lpstr>Diapositivo 30</vt:lpstr>
      <vt:lpstr>Diapositivo 31</vt:lpstr>
      <vt:lpstr>Diapositivo 32</vt:lpstr>
      <vt:lpstr>Diapositivo 33</vt:lpstr>
      <vt:lpstr>Diapositivo 34</vt:lpstr>
      <vt:lpstr>Diapositivo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Marta Ferreira</dc:creator>
  <cp:lastModifiedBy>alapas</cp:lastModifiedBy>
  <cp:revision>14</cp:revision>
  <dcterms:created xsi:type="dcterms:W3CDTF">2023-07-06T11:09:48Z</dcterms:created>
  <dcterms:modified xsi:type="dcterms:W3CDTF">2023-10-30T09:52:48Z</dcterms:modified>
</cp:coreProperties>
</file>